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2" r:id="rId2"/>
  </p:sldMasterIdLst>
  <p:notesMasterIdLst>
    <p:notesMasterId r:id="rId24"/>
  </p:notesMasterIdLst>
  <p:handoutMasterIdLst>
    <p:handoutMasterId r:id="rId25"/>
  </p:handoutMasterIdLst>
  <p:sldIdLst>
    <p:sldId id="257" r:id="rId3"/>
    <p:sldId id="453" r:id="rId4"/>
    <p:sldId id="441" r:id="rId5"/>
    <p:sldId id="452" r:id="rId6"/>
    <p:sldId id="454" r:id="rId7"/>
    <p:sldId id="276" r:id="rId8"/>
    <p:sldId id="277" r:id="rId9"/>
    <p:sldId id="442" r:id="rId10"/>
    <p:sldId id="405" r:id="rId11"/>
    <p:sldId id="406" r:id="rId12"/>
    <p:sldId id="314" r:id="rId13"/>
    <p:sldId id="407" r:id="rId14"/>
    <p:sldId id="443" r:id="rId15"/>
    <p:sldId id="380" r:id="rId16"/>
    <p:sldId id="412" r:id="rId17"/>
    <p:sldId id="430" r:id="rId18"/>
    <p:sldId id="451" r:id="rId19"/>
    <p:sldId id="446" r:id="rId20"/>
    <p:sldId id="448" r:id="rId21"/>
    <p:sldId id="450" r:id="rId22"/>
    <p:sldId id="335" r:id="rId23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A245"/>
    <a:srgbClr val="0000CC"/>
    <a:srgbClr val="FFC081"/>
    <a:srgbClr val="CC3300"/>
    <a:srgbClr val="FFF5C9"/>
    <a:srgbClr val="FFE881"/>
    <a:srgbClr val="FFEA81"/>
    <a:srgbClr val="00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4" autoAdjust="0"/>
    <p:restoredTop sz="86396" autoAdjust="0"/>
  </p:normalViewPr>
  <p:slideViewPr>
    <p:cSldViewPr>
      <p:cViewPr varScale="1">
        <p:scale>
          <a:sx n="112" d="100"/>
          <a:sy n="112" d="100"/>
        </p:scale>
        <p:origin x="-870" y="-9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488" y="-33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19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6" tIns="46057" rIns="92106" bIns="46057" numCol="1" anchor="t" anchorCtr="0" compatLnSpc="1">
            <a:prstTxWarp prst="textNoShape">
              <a:avLst/>
            </a:prstTxWarp>
          </a:bodyPr>
          <a:lstStyle>
            <a:lvl1pPr algn="l" defTabSz="920750">
              <a:defRPr>
                <a:latin typeface="ACaslon RegularSC" pitchFamily="18" charset="0"/>
              </a:defRPr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238" y="0"/>
            <a:ext cx="3001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6" tIns="46057" rIns="92106" bIns="46057" numCol="1" anchor="t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Caslon RegularSC" pitchFamily="18" charset="0"/>
              </a:defRPr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19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6" tIns="46057" rIns="92106" bIns="46057" numCol="1" anchor="b" anchorCtr="0" compatLnSpc="1">
            <a:prstTxWarp prst="textNoShape">
              <a:avLst/>
            </a:prstTxWarp>
          </a:bodyPr>
          <a:lstStyle>
            <a:lvl1pPr algn="l" defTabSz="920750">
              <a:defRPr>
                <a:latin typeface="ACaslon RegularSC" pitchFamily="18" charset="0"/>
              </a:defRPr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238" y="8759825"/>
            <a:ext cx="3001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6" tIns="46057" rIns="92106" bIns="46057" numCol="1" anchor="b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Caslon RegularSC" pitchFamily="18" charset="0"/>
              </a:defRPr>
            </a:lvl1pPr>
          </a:lstStyle>
          <a:p>
            <a:fld id="{EAED8515-E73E-4D7D-9D84-7DCAF10B17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5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20" rIns="91238" bIns="456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slonOpnface BT" pitchFamily="82" charset="0"/>
              </a:defRPr>
            </a:lvl1pPr>
          </a:lstStyle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20" rIns="91238" bIns="456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aslonOpnface BT" pitchFamily="82" charset="0"/>
              </a:defRPr>
            </a:lvl1pPr>
          </a:lstStyle>
          <a:p>
            <a:endParaRPr 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85800"/>
            <a:ext cx="4570413" cy="34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0225"/>
            <a:ext cx="5106987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20" rIns="91238" bIns="45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4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20" rIns="91238" bIns="456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CaslonOpnface BT" pitchFamily="82" charset="0"/>
              </a:defRPr>
            </a:lvl1pPr>
          </a:lstStyle>
          <a:p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14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20" rIns="91238" bIns="456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aslonOpnface BT" pitchFamily="82" charset="0"/>
              </a:defRPr>
            </a:lvl1pPr>
          </a:lstStyle>
          <a:p>
            <a:fld id="{8FE6B027-2AB9-44A7-A776-EB2650435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52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900" indent="114300" algn="l" rtl="0" fontAlgn="base">
      <a:spcBef>
        <a:spcPct val="30000"/>
      </a:spcBef>
      <a:spcAft>
        <a:spcPct val="0"/>
      </a:spcAft>
      <a:buFont typeface="Wingdings" pitchFamily="2" charset="2"/>
      <a:buChar char="Ø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49300" indent="165100" algn="l" rtl="0" fontAlgn="base">
      <a:spcBef>
        <a:spcPct val="30000"/>
      </a:spcBef>
      <a:spcAft>
        <a:spcPct val="0"/>
      </a:spcAft>
      <a:buFont typeface="Wingdings" pitchFamily="2" charset="2"/>
      <a:buChar char="ü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41F6-3573-4B02-8D29-6417520A69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41F6-3573-4B02-8D29-6417520A69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735C79-6DCA-463B-9545-E491A0017E9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8077200" y="152400"/>
            <a:ext cx="1028700" cy="990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38100" y="152400"/>
            <a:ext cx="990600" cy="990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13FD6-8FE8-48F2-BD80-D37DC9352B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346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979C-BA62-421B-9D28-A19E72F3C2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4548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01D77-3A24-4294-A173-117BFA7642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5036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2355-0697-48E8-8AC3-161E849FB1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522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2E57-17B8-4061-AC38-0BC26D3A73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8825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BB533-7246-422A-8AE4-780769E8E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3032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92687-0104-4ED8-88E5-CF4B66BC17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3695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5939-F93E-40FB-8DB3-DF982EA216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9944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A1C47-4E9E-41E1-B844-45DDBC40FE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1559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8077200" y="152400"/>
            <a:ext cx="1028700" cy="990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38100" y="152400"/>
            <a:ext cx="990600" cy="990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E5D4-2FE7-49EE-A18D-C4DF79AFB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3893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6064E-E3E7-40E6-A4A8-40FEFD5A97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230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01FE3-EF5F-4254-BAEB-306993F6B9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9636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8077200" y="152400"/>
            <a:ext cx="1028700" cy="990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38100" y="152400"/>
            <a:ext cx="990600" cy="990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8077200" y="152400"/>
            <a:ext cx="1028700" cy="990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38100" y="152400"/>
            <a:ext cx="990600" cy="990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077200" y="152400"/>
            <a:ext cx="1028700" cy="990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38100" y="152400"/>
            <a:ext cx="990600" cy="990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8077200" y="152400"/>
            <a:ext cx="1028700" cy="990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38100" y="152400"/>
            <a:ext cx="990600" cy="990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8077200" y="152400"/>
            <a:ext cx="1028700" cy="990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8100" y="152400"/>
            <a:ext cx="990600" cy="990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1440"/>
            <a:ext cx="69342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8077200" y="152400"/>
            <a:ext cx="1028700" cy="990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38100" y="152400"/>
            <a:ext cx="990600" cy="990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8077200" y="152400"/>
            <a:ext cx="1028700" cy="990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38100" y="152400"/>
            <a:ext cx="990600" cy="990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fld id="{25A51C10-CF7B-48C3-BCB3-1B551865B0A0}" type="datetimeFigureOut">
              <a:rPr lang="en-US" smtClean="0"/>
              <a:pPr algn="ctr"/>
              <a:t>4/12/2016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69E788-8BCF-4189-85ED-687340EF9B0E}" type="slidenum">
              <a:rPr lang="en-US" smtClean="0"/>
              <a:pPr/>
              <a:t>‹#›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l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fld id="{502E6661-8014-4E91-8703-60A38D2A2A90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9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1" y="152400"/>
            <a:ext cx="6934200" cy="10207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i="1" dirty="0" smtClean="0">
                <a:solidFill>
                  <a:schemeClr val="tx1"/>
                </a:solidFill>
              </a:rPr>
              <a:t>2016 Hurricane Season</a:t>
            </a:r>
            <a:endParaRPr lang="en-US" sz="4400" b="1" i="1" dirty="0" smtClean="0">
              <a:solidFill>
                <a:schemeClr val="tx1"/>
              </a:solidFill>
            </a:endParaRP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1066800"/>
            <a:ext cx="4343400" cy="1524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Weather Service</a:t>
            </a:r>
          </a:p>
          <a:p>
            <a:pPr eaLnBrk="1" hangingPunct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Orleans/Baton Rouge Area www.srh.noaa.gov/lix</a:t>
            </a:r>
          </a:p>
        </p:txBody>
      </p:sp>
      <p:sp>
        <p:nvSpPr>
          <p:cNvPr id="3" name="Freeform 2"/>
          <p:cNvSpPr/>
          <p:nvPr/>
        </p:nvSpPr>
        <p:spPr>
          <a:xfrm>
            <a:off x="3486150" y="5279231"/>
            <a:ext cx="92870" cy="328614"/>
          </a:xfrm>
          <a:custGeom>
            <a:avLst/>
            <a:gdLst/>
            <a:ahLst/>
            <a:cxnLst/>
            <a:rect l="0" t="0" r="0" b="0"/>
            <a:pathLst>
              <a:path w="92870" h="328614">
                <a:moveTo>
                  <a:pt x="7144" y="0"/>
                </a:moveTo>
                <a:lnTo>
                  <a:pt x="7144" y="7144"/>
                </a:lnTo>
                <a:lnTo>
                  <a:pt x="0" y="7144"/>
                </a:lnTo>
                <a:lnTo>
                  <a:pt x="7144" y="14288"/>
                </a:lnTo>
                <a:lnTo>
                  <a:pt x="7144" y="21432"/>
                </a:lnTo>
                <a:lnTo>
                  <a:pt x="7144" y="28575"/>
                </a:lnTo>
                <a:lnTo>
                  <a:pt x="14288" y="35719"/>
                </a:lnTo>
                <a:lnTo>
                  <a:pt x="14288" y="42863"/>
                </a:lnTo>
                <a:lnTo>
                  <a:pt x="14288" y="50007"/>
                </a:lnTo>
                <a:lnTo>
                  <a:pt x="14288" y="57150"/>
                </a:lnTo>
                <a:lnTo>
                  <a:pt x="14288" y="71438"/>
                </a:lnTo>
                <a:lnTo>
                  <a:pt x="14288" y="85725"/>
                </a:lnTo>
                <a:lnTo>
                  <a:pt x="14288" y="92869"/>
                </a:lnTo>
                <a:lnTo>
                  <a:pt x="21432" y="100013"/>
                </a:lnTo>
                <a:lnTo>
                  <a:pt x="21432" y="114300"/>
                </a:lnTo>
                <a:lnTo>
                  <a:pt x="21432" y="128588"/>
                </a:lnTo>
                <a:lnTo>
                  <a:pt x="28575" y="135732"/>
                </a:lnTo>
                <a:lnTo>
                  <a:pt x="28575" y="150019"/>
                </a:lnTo>
                <a:lnTo>
                  <a:pt x="35719" y="164307"/>
                </a:lnTo>
                <a:lnTo>
                  <a:pt x="35719" y="178594"/>
                </a:lnTo>
                <a:lnTo>
                  <a:pt x="42863" y="185738"/>
                </a:lnTo>
                <a:lnTo>
                  <a:pt x="42863" y="200025"/>
                </a:lnTo>
                <a:lnTo>
                  <a:pt x="42863" y="207169"/>
                </a:lnTo>
                <a:lnTo>
                  <a:pt x="50007" y="221457"/>
                </a:lnTo>
                <a:lnTo>
                  <a:pt x="50007" y="228600"/>
                </a:lnTo>
                <a:lnTo>
                  <a:pt x="50007" y="242888"/>
                </a:lnTo>
                <a:lnTo>
                  <a:pt x="57150" y="257175"/>
                </a:lnTo>
                <a:lnTo>
                  <a:pt x="64294" y="264319"/>
                </a:lnTo>
                <a:lnTo>
                  <a:pt x="64294" y="278607"/>
                </a:lnTo>
                <a:lnTo>
                  <a:pt x="71438" y="285750"/>
                </a:lnTo>
                <a:lnTo>
                  <a:pt x="71438" y="292894"/>
                </a:lnTo>
                <a:lnTo>
                  <a:pt x="78582" y="300038"/>
                </a:lnTo>
                <a:lnTo>
                  <a:pt x="78582" y="307182"/>
                </a:lnTo>
                <a:lnTo>
                  <a:pt x="78582" y="307182"/>
                </a:lnTo>
                <a:lnTo>
                  <a:pt x="85725" y="314325"/>
                </a:lnTo>
                <a:lnTo>
                  <a:pt x="85725" y="321469"/>
                </a:lnTo>
                <a:lnTo>
                  <a:pt x="85725" y="321469"/>
                </a:lnTo>
                <a:lnTo>
                  <a:pt x="85725" y="328613"/>
                </a:lnTo>
                <a:lnTo>
                  <a:pt x="85725" y="328613"/>
                </a:lnTo>
                <a:lnTo>
                  <a:pt x="92869" y="328613"/>
                </a:lnTo>
                <a:lnTo>
                  <a:pt x="92869" y="328613"/>
                </a:lnTo>
                <a:lnTo>
                  <a:pt x="92869" y="328613"/>
                </a:lnTo>
                <a:lnTo>
                  <a:pt x="92869" y="3286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878932" y="5650706"/>
            <a:ext cx="57151" cy="185739"/>
          </a:xfrm>
          <a:custGeom>
            <a:avLst/>
            <a:gdLst/>
            <a:ahLst/>
            <a:cxnLst/>
            <a:rect l="0" t="0" r="0" b="0"/>
            <a:pathLst>
              <a:path w="57151" h="185739">
                <a:moveTo>
                  <a:pt x="0" y="0"/>
                </a:moveTo>
                <a:lnTo>
                  <a:pt x="0" y="7144"/>
                </a:lnTo>
                <a:lnTo>
                  <a:pt x="0" y="14288"/>
                </a:lnTo>
                <a:lnTo>
                  <a:pt x="0" y="21432"/>
                </a:lnTo>
                <a:lnTo>
                  <a:pt x="7143" y="28575"/>
                </a:lnTo>
                <a:lnTo>
                  <a:pt x="14287" y="42863"/>
                </a:lnTo>
                <a:lnTo>
                  <a:pt x="14287" y="50007"/>
                </a:lnTo>
                <a:lnTo>
                  <a:pt x="21431" y="64294"/>
                </a:lnTo>
                <a:lnTo>
                  <a:pt x="21431" y="71438"/>
                </a:lnTo>
                <a:lnTo>
                  <a:pt x="28575" y="85725"/>
                </a:lnTo>
                <a:lnTo>
                  <a:pt x="28575" y="92869"/>
                </a:lnTo>
                <a:lnTo>
                  <a:pt x="28575" y="107157"/>
                </a:lnTo>
                <a:lnTo>
                  <a:pt x="35718" y="121444"/>
                </a:lnTo>
                <a:lnTo>
                  <a:pt x="35718" y="128588"/>
                </a:lnTo>
                <a:lnTo>
                  <a:pt x="35718" y="135732"/>
                </a:lnTo>
                <a:lnTo>
                  <a:pt x="42862" y="150019"/>
                </a:lnTo>
                <a:lnTo>
                  <a:pt x="42862" y="157163"/>
                </a:lnTo>
                <a:lnTo>
                  <a:pt x="50006" y="171450"/>
                </a:lnTo>
                <a:lnTo>
                  <a:pt x="50006" y="178594"/>
                </a:lnTo>
                <a:lnTo>
                  <a:pt x="57150" y="185738"/>
                </a:lnTo>
                <a:lnTo>
                  <a:pt x="57150" y="185738"/>
                </a:lnTo>
                <a:lnTo>
                  <a:pt x="57150" y="1857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250782" y="4800600"/>
            <a:ext cx="7145" cy="71439"/>
          </a:xfrm>
          <a:custGeom>
            <a:avLst/>
            <a:gdLst/>
            <a:ahLst/>
            <a:cxnLst/>
            <a:rect l="0" t="0" r="0" b="0"/>
            <a:pathLst>
              <a:path w="7145" h="71439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14288"/>
                </a:lnTo>
                <a:lnTo>
                  <a:pt x="0" y="14288"/>
                </a:lnTo>
                <a:lnTo>
                  <a:pt x="7144" y="28575"/>
                </a:lnTo>
                <a:lnTo>
                  <a:pt x="7144" y="35719"/>
                </a:lnTo>
                <a:lnTo>
                  <a:pt x="7144" y="50007"/>
                </a:lnTo>
                <a:lnTo>
                  <a:pt x="7144" y="57150"/>
                </a:lnTo>
                <a:lnTo>
                  <a:pt x="7144" y="64294"/>
                </a:lnTo>
                <a:lnTo>
                  <a:pt x="7144" y="71438"/>
                </a:lnTo>
                <a:lnTo>
                  <a:pt x="7144" y="7143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286501" y="4979194"/>
            <a:ext cx="7145" cy="35720"/>
          </a:xfrm>
          <a:custGeom>
            <a:avLst/>
            <a:gdLst/>
            <a:ahLst/>
            <a:cxnLst/>
            <a:rect l="0" t="0" r="0" b="0"/>
            <a:pathLst>
              <a:path w="7145" h="35720">
                <a:moveTo>
                  <a:pt x="0" y="0"/>
                </a:moveTo>
                <a:lnTo>
                  <a:pt x="0" y="14287"/>
                </a:lnTo>
                <a:lnTo>
                  <a:pt x="7144" y="21431"/>
                </a:lnTo>
                <a:lnTo>
                  <a:pt x="7144" y="35719"/>
                </a:lnTo>
                <a:lnTo>
                  <a:pt x="7144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36595" y="4421982"/>
            <a:ext cx="171451" cy="264319"/>
          </a:xfrm>
          <a:custGeom>
            <a:avLst/>
            <a:gdLst/>
            <a:ahLst/>
            <a:cxnLst/>
            <a:rect l="0" t="0" r="0" b="0"/>
            <a:pathLst>
              <a:path w="171451" h="264319">
                <a:moveTo>
                  <a:pt x="35718" y="21431"/>
                </a:moveTo>
                <a:lnTo>
                  <a:pt x="35718" y="21431"/>
                </a:lnTo>
                <a:lnTo>
                  <a:pt x="35718" y="28575"/>
                </a:lnTo>
                <a:lnTo>
                  <a:pt x="35718" y="28575"/>
                </a:lnTo>
                <a:lnTo>
                  <a:pt x="28575" y="28575"/>
                </a:lnTo>
                <a:lnTo>
                  <a:pt x="28575" y="35718"/>
                </a:lnTo>
                <a:lnTo>
                  <a:pt x="28575" y="42862"/>
                </a:lnTo>
                <a:lnTo>
                  <a:pt x="28575" y="50006"/>
                </a:lnTo>
                <a:lnTo>
                  <a:pt x="21431" y="50006"/>
                </a:lnTo>
                <a:lnTo>
                  <a:pt x="14287" y="57150"/>
                </a:lnTo>
                <a:lnTo>
                  <a:pt x="14287" y="57150"/>
                </a:lnTo>
                <a:lnTo>
                  <a:pt x="7143" y="57150"/>
                </a:lnTo>
                <a:lnTo>
                  <a:pt x="7143" y="64293"/>
                </a:lnTo>
                <a:lnTo>
                  <a:pt x="7143" y="64293"/>
                </a:lnTo>
                <a:lnTo>
                  <a:pt x="7143" y="64293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8581"/>
                </a:lnTo>
                <a:lnTo>
                  <a:pt x="0" y="78581"/>
                </a:lnTo>
                <a:lnTo>
                  <a:pt x="0" y="85725"/>
                </a:lnTo>
                <a:lnTo>
                  <a:pt x="0" y="92868"/>
                </a:lnTo>
                <a:lnTo>
                  <a:pt x="0" y="100012"/>
                </a:lnTo>
                <a:lnTo>
                  <a:pt x="0" y="107156"/>
                </a:lnTo>
                <a:lnTo>
                  <a:pt x="0" y="121443"/>
                </a:lnTo>
                <a:lnTo>
                  <a:pt x="0" y="128587"/>
                </a:lnTo>
                <a:lnTo>
                  <a:pt x="0" y="142875"/>
                </a:lnTo>
                <a:lnTo>
                  <a:pt x="0" y="157162"/>
                </a:lnTo>
                <a:lnTo>
                  <a:pt x="0" y="171450"/>
                </a:lnTo>
                <a:lnTo>
                  <a:pt x="0" y="178593"/>
                </a:lnTo>
                <a:lnTo>
                  <a:pt x="0" y="192881"/>
                </a:lnTo>
                <a:lnTo>
                  <a:pt x="0" y="207168"/>
                </a:lnTo>
                <a:lnTo>
                  <a:pt x="0" y="214312"/>
                </a:lnTo>
                <a:lnTo>
                  <a:pt x="0" y="228600"/>
                </a:lnTo>
                <a:lnTo>
                  <a:pt x="7143" y="235743"/>
                </a:lnTo>
                <a:lnTo>
                  <a:pt x="7143" y="250031"/>
                </a:lnTo>
                <a:lnTo>
                  <a:pt x="7143" y="257175"/>
                </a:lnTo>
                <a:lnTo>
                  <a:pt x="14287" y="257175"/>
                </a:lnTo>
                <a:lnTo>
                  <a:pt x="21431" y="264318"/>
                </a:lnTo>
                <a:lnTo>
                  <a:pt x="28575" y="264318"/>
                </a:lnTo>
                <a:lnTo>
                  <a:pt x="35718" y="264318"/>
                </a:lnTo>
                <a:lnTo>
                  <a:pt x="35718" y="257175"/>
                </a:lnTo>
                <a:lnTo>
                  <a:pt x="50006" y="250031"/>
                </a:lnTo>
                <a:lnTo>
                  <a:pt x="57150" y="242887"/>
                </a:lnTo>
                <a:lnTo>
                  <a:pt x="64293" y="235743"/>
                </a:lnTo>
                <a:lnTo>
                  <a:pt x="78581" y="228600"/>
                </a:lnTo>
                <a:lnTo>
                  <a:pt x="85725" y="221456"/>
                </a:lnTo>
                <a:lnTo>
                  <a:pt x="92868" y="207168"/>
                </a:lnTo>
                <a:lnTo>
                  <a:pt x="107156" y="200025"/>
                </a:lnTo>
                <a:lnTo>
                  <a:pt x="107156" y="192881"/>
                </a:lnTo>
                <a:lnTo>
                  <a:pt x="114300" y="178593"/>
                </a:lnTo>
                <a:lnTo>
                  <a:pt x="128587" y="171450"/>
                </a:lnTo>
                <a:lnTo>
                  <a:pt x="135731" y="150018"/>
                </a:lnTo>
                <a:lnTo>
                  <a:pt x="142875" y="135731"/>
                </a:lnTo>
                <a:lnTo>
                  <a:pt x="142875" y="121443"/>
                </a:lnTo>
                <a:lnTo>
                  <a:pt x="150018" y="107156"/>
                </a:lnTo>
                <a:lnTo>
                  <a:pt x="150018" y="92868"/>
                </a:lnTo>
                <a:lnTo>
                  <a:pt x="157162" y="78581"/>
                </a:lnTo>
                <a:lnTo>
                  <a:pt x="157162" y="64293"/>
                </a:lnTo>
                <a:lnTo>
                  <a:pt x="164306" y="50006"/>
                </a:lnTo>
                <a:lnTo>
                  <a:pt x="164306" y="42862"/>
                </a:lnTo>
                <a:lnTo>
                  <a:pt x="164306" y="28575"/>
                </a:lnTo>
                <a:lnTo>
                  <a:pt x="171450" y="14287"/>
                </a:lnTo>
                <a:lnTo>
                  <a:pt x="171450" y="7143"/>
                </a:lnTo>
                <a:lnTo>
                  <a:pt x="171450" y="0"/>
                </a:lnTo>
                <a:lnTo>
                  <a:pt x="1714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200901" y="4350544"/>
            <a:ext cx="100013" cy="78582"/>
          </a:xfrm>
          <a:custGeom>
            <a:avLst/>
            <a:gdLst/>
            <a:ahLst/>
            <a:cxnLst/>
            <a:rect l="0" t="0" r="0" b="0"/>
            <a:pathLst>
              <a:path w="100013" h="78582">
                <a:moveTo>
                  <a:pt x="0" y="7144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8575"/>
                </a:lnTo>
                <a:lnTo>
                  <a:pt x="0" y="35719"/>
                </a:lnTo>
                <a:lnTo>
                  <a:pt x="0" y="42863"/>
                </a:lnTo>
                <a:lnTo>
                  <a:pt x="0" y="42863"/>
                </a:lnTo>
                <a:lnTo>
                  <a:pt x="7144" y="50006"/>
                </a:lnTo>
                <a:lnTo>
                  <a:pt x="7144" y="57150"/>
                </a:lnTo>
                <a:lnTo>
                  <a:pt x="14287" y="57150"/>
                </a:lnTo>
                <a:lnTo>
                  <a:pt x="14287" y="64294"/>
                </a:lnTo>
                <a:lnTo>
                  <a:pt x="21431" y="64294"/>
                </a:lnTo>
                <a:lnTo>
                  <a:pt x="28575" y="71438"/>
                </a:lnTo>
                <a:lnTo>
                  <a:pt x="28575" y="71438"/>
                </a:lnTo>
                <a:lnTo>
                  <a:pt x="42862" y="71438"/>
                </a:lnTo>
                <a:lnTo>
                  <a:pt x="50006" y="64294"/>
                </a:lnTo>
                <a:lnTo>
                  <a:pt x="50006" y="64294"/>
                </a:lnTo>
                <a:lnTo>
                  <a:pt x="57150" y="64294"/>
                </a:lnTo>
                <a:lnTo>
                  <a:pt x="71437" y="71438"/>
                </a:lnTo>
                <a:lnTo>
                  <a:pt x="71437" y="64294"/>
                </a:lnTo>
                <a:lnTo>
                  <a:pt x="78581" y="64294"/>
                </a:lnTo>
                <a:lnTo>
                  <a:pt x="85725" y="57150"/>
                </a:lnTo>
                <a:lnTo>
                  <a:pt x="85725" y="50006"/>
                </a:lnTo>
                <a:lnTo>
                  <a:pt x="92869" y="42863"/>
                </a:lnTo>
                <a:lnTo>
                  <a:pt x="100012" y="35719"/>
                </a:lnTo>
                <a:lnTo>
                  <a:pt x="100012" y="28575"/>
                </a:lnTo>
                <a:lnTo>
                  <a:pt x="100012" y="21431"/>
                </a:lnTo>
                <a:lnTo>
                  <a:pt x="100012" y="14288"/>
                </a:lnTo>
                <a:lnTo>
                  <a:pt x="100012" y="7144"/>
                </a:lnTo>
                <a:lnTo>
                  <a:pt x="100012" y="7144"/>
                </a:lnTo>
                <a:lnTo>
                  <a:pt x="92869" y="7144"/>
                </a:lnTo>
                <a:lnTo>
                  <a:pt x="92869" y="7144"/>
                </a:lnTo>
                <a:lnTo>
                  <a:pt x="92869" y="7144"/>
                </a:lnTo>
                <a:lnTo>
                  <a:pt x="85725" y="0"/>
                </a:lnTo>
                <a:lnTo>
                  <a:pt x="78581" y="7144"/>
                </a:lnTo>
                <a:lnTo>
                  <a:pt x="71437" y="7144"/>
                </a:lnTo>
                <a:lnTo>
                  <a:pt x="64294" y="14288"/>
                </a:lnTo>
                <a:lnTo>
                  <a:pt x="57150" y="21431"/>
                </a:lnTo>
                <a:lnTo>
                  <a:pt x="50006" y="35719"/>
                </a:lnTo>
                <a:lnTo>
                  <a:pt x="42862" y="42863"/>
                </a:lnTo>
                <a:lnTo>
                  <a:pt x="35719" y="57150"/>
                </a:lnTo>
                <a:lnTo>
                  <a:pt x="21431" y="78581"/>
                </a:lnTo>
                <a:lnTo>
                  <a:pt x="21431" y="78581"/>
                </a:lnTo>
                <a:lnTo>
                  <a:pt x="21431" y="785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3" name="Picture 8" descr="KATRINA-Mont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7542"/>
            <a:ext cx="4143376" cy="310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new2_c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07543"/>
            <a:ext cx="3815358" cy="310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2438400" y="1066800"/>
            <a:ext cx="1535908" cy="155380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361950" y="3048000"/>
            <a:ext cx="8229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 dirty="0" smtClean="0"/>
              <a:t>What’s New or Enhanced for this year?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7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C:\Users\Robbie\AppData\Local\Temp\AL132003_5NLW_031_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324600" cy="50596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2133600"/>
            <a:ext cx="876300" cy="2209801"/>
          </a:xfrm>
          <a:prstGeom prst="straightConnector1">
            <a:avLst/>
          </a:prstGeom>
          <a:ln w="476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543300" y="2514600"/>
            <a:ext cx="2476500" cy="2703306"/>
          </a:xfrm>
          <a:custGeom>
            <a:avLst/>
            <a:gdLst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2015319 w 3305033"/>
              <a:gd name="connsiteY5" fmla="*/ 2239370 h 3327780"/>
              <a:gd name="connsiteX6" fmla="*/ 1933433 w 3305033"/>
              <a:gd name="connsiteY6" fmla="*/ 1713932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746077 w 3305033"/>
              <a:gd name="connsiteY17" fmla="*/ 2225723 h 3327780"/>
              <a:gd name="connsiteX18" fmla="*/ 1189630 w 3305033"/>
              <a:gd name="connsiteY18" fmla="*/ 2778457 h 3327780"/>
              <a:gd name="connsiteX19" fmla="*/ 1442113 w 3305033"/>
              <a:gd name="connsiteY19" fmla="*/ 292175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527110 w 3305033"/>
              <a:gd name="connsiteY22" fmla="*/ 325612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2015319 w 3305033"/>
              <a:gd name="connsiteY5" fmla="*/ 2239370 h 3327780"/>
              <a:gd name="connsiteX6" fmla="*/ 1933433 w 3305033"/>
              <a:gd name="connsiteY6" fmla="*/ 1713932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746077 w 3305033"/>
              <a:gd name="connsiteY17" fmla="*/ 2225723 h 3327780"/>
              <a:gd name="connsiteX18" fmla="*/ 1049740 w 3305033"/>
              <a:gd name="connsiteY18" fmla="*/ 2629469 h 3327780"/>
              <a:gd name="connsiteX19" fmla="*/ 1442113 w 3305033"/>
              <a:gd name="connsiteY19" fmla="*/ 292175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527110 w 3305033"/>
              <a:gd name="connsiteY22" fmla="*/ 325612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2015319 w 3305033"/>
              <a:gd name="connsiteY5" fmla="*/ 2239370 h 3327780"/>
              <a:gd name="connsiteX6" fmla="*/ 1933433 w 3305033"/>
              <a:gd name="connsiteY6" fmla="*/ 1713932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746077 w 3305033"/>
              <a:gd name="connsiteY17" fmla="*/ 2225723 h 3327780"/>
              <a:gd name="connsiteX18" fmla="*/ 1049740 w 3305033"/>
              <a:gd name="connsiteY18" fmla="*/ 2629469 h 3327780"/>
              <a:gd name="connsiteX19" fmla="*/ 1442113 w 3305033"/>
              <a:gd name="connsiteY19" fmla="*/ 292175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527110 w 3305033"/>
              <a:gd name="connsiteY22" fmla="*/ 325612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2015319 w 3305033"/>
              <a:gd name="connsiteY5" fmla="*/ 2239370 h 3327780"/>
              <a:gd name="connsiteX6" fmla="*/ 1933433 w 3305033"/>
              <a:gd name="connsiteY6" fmla="*/ 1713932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746077 w 3305033"/>
              <a:gd name="connsiteY17" fmla="*/ 2225723 h 3327780"/>
              <a:gd name="connsiteX18" fmla="*/ 1049740 w 3305033"/>
              <a:gd name="connsiteY18" fmla="*/ 2629469 h 3327780"/>
              <a:gd name="connsiteX19" fmla="*/ 1442113 w 3305033"/>
              <a:gd name="connsiteY19" fmla="*/ 292175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527110 w 3305033"/>
              <a:gd name="connsiteY22" fmla="*/ 325612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2015319 w 3305033"/>
              <a:gd name="connsiteY5" fmla="*/ 2239370 h 3327780"/>
              <a:gd name="connsiteX6" fmla="*/ 1933433 w 3305033"/>
              <a:gd name="connsiteY6" fmla="*/ 1713932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746077 w 3305033"/>
              <a:gd name="connsiteY17" fmla="*/ 2225723 h 3327780"/>
              <a:gd name="connsiteX18" fmla="*/ 1049740 w 3305033"/>
              <a:gd name="connsiteY18" fmla="*/ 2629469 h 3327780"/>
              <a:gd name="connsiteX19" fmla="*/ 1442113 w 3305033"/>
              <a:gd name="connsiteY19" fmla="*/ 292175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527110 w 3305033"/>
              <a:gd name="connsiteY22" fmla="*/ 325612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2015319 w 3305033"/>
              <a:gd name="connsiteY5" fmla="*/ 2239370 h 3327780"/>
              <a:gd name="connsiteX6" fmla="*/ 1933433 w 3305033"/>
              <a:gd name="connsiteY6" fmla="*/ 1713932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746077 w 3305033"/>
              <a:gd name="connsiteY17" fmla="*/ 2225723 h 3327780"/>
              <a:gd name="connsiteX18" fmla="*/ 973540 w 3305033"/>
              <a:gd name="connsiteY18" fmla="*/ 2553269 h 3327780"/>
              <a:gd name="connsiteX19" fmla="*/ 1442113 w 3305033"/>
              <a:gd name="connsiteY19" fmla="*/ 292175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527110 w 3305033"/>
              <a:gd name="connsiteY22" fmla="*/ 325612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1964140 w 3305033"/>
              <a:gd name="connsiteY5" fmla="*/ 2096069 h 3327780"/>
              <a:gd name="connsiteX6" fmla="*/ 1933433 w 3305033"/>
              <a:gd name="connsiteY6" fmla="*/ 1713932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746077 w 3305033"/>
              <a:gd name="connsiteY17" fmla="*/ 2225723 h 3327780"/>
              <a:gd name="connsiteX18" fmla="*/ 973540 w 3305033"/>
              <a:gd name="connsiteY18" fmla="*/ 2553269 h 3327780"/>
              <a:gd name="connsiteX19" fmla="*/ 1442113 w 3305033"/>
              <a:gd name="connsiteY19" fmla="*/ 292175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527110 w 3305033"/>
              <a:gd name="connsiteY22" fmla="*/ 325612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1964140 w 3305033"/>
              <a:gd name="connsiteY5" fmla="*/ 2096069 h 3327780"/>
              <a:gd name="connsiteX6" fmla="*/ 1933433 w 3305033"/>
              <a:gd name="connsiteY6" fmla="*/ 1713932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746077 w 3305033"/>
              <a:gd name="connsiteY17" fmla="*/ 2225723 h 3327780"/>
              <a:gd name="connsiteX18" fmla="*/ 973540 w 3305033"/>
              <a:gd name="connsiteY18" fmla="*/ 2553269 h 3327780"/>
              <a:gd name="connsiteX19" fmla="*/ 1442113 w 3305033"/>
              <a:gd name="connsiteY19" fmla="*/ 292175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527110 w 3305033"/>
              <a:gd name="connsiteY22" fmla="*/ 325612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1964140 w 3305033"/>
              <a:gd name="connsiteY5" fmla="*/ 2096069 h 3327780"/>
              <a:gd name="connsiteX6" fmla="*/ 1933433 w 3305033"/>
              <a:gd name="connsiteY6" fmla="*/ 1713932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746077 w 3305033"/>
              <a:gd name="connsiteY17" fmla="*/ 2225723 h 3327780"/>
              <a:gd name="connsiteX18" fmla="*/ 973540 w 3305033"/>
              <a:gd name="connsiteY18" fmla="*/ 2553269 h 3327780"/>
              <a:gd name="connsiteX19" fmla="*/ 1442113 w 3305033"/>
              <a:gd name="connsiteY19" fmla="*/ 292175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527110 w 3305033"/>
              <a:gd name="connsiteY22" fmla="*/ 325612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1964140 w 3305033"/>
              <a:gd name="connsiteY5" fmla="*/ 2096069 h 3327780"/>
              <a:gd name="connsiteX6" fmla="*/ 1887940 w 3305033"/>
              <a:gd name="connsiteY6" fmla="*/ 1638869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746077 w 3305033"/>
              <a:gd name="connsiteY17" fmla="*/ 2225723 h 3327780"/>
              <a:gd name="connsiteX18" fmla="*/ 973540 w 3305033"/>
              <a:gd name="connsiteY18" fmla="*/ 2553269 h 3327780"/>
              <a:gd name="connsiteX19" fmla="*/ 1442113 w 3305033"/>
              <a:gd name="connsiteY19" fmla="*/ 292175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527110 w 3305033"/>
              <a:gd name="connsiteY22" fmla="*/ 325612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1964140 w 3305033"/>
              <a:gd name="connsiteY5" fmla="*/ 2096069 h 3327780"/>
              <a:gd name="connsiteX6" fmla="*/ 1887940 w 3305033"/>
              <a:gd name="connsiteY6" fmla="*/ 1638869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668740 w 3305033"/>
              <a:gd name="connsiteY17" fmla="*/ 2172269 h 3327780"/>
              <a:gd name="connsiteX18" fmla="*/ 973540 w 3305033"/>
              <a:gd name="connsiteY18" fmla="*/ 2553269 h 3327780"/>
              <a:gd name="connsiteX19" fmla="*/ 1442113 w 3305033"/>
              <a:gd name="connsiteY19" fmla="*/ 292175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527110 w 3305033"/>
              <a:gd name="connsiteY22" fmla="*/ 325612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1964140 w 3305033"/>
              <a:gd name="connsiteY5" fmla="*/ 2096069 h 3327780"/>
              <a:gd name="connsiteX6" fmla="*/ 1887940 w 3305033"/>
              <a:gd name="connsiteY6" fmla="*/ 1638869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668740 w 3305033"/>
              <a:gd name="connsiteY17" fmla="*/ 2172269 h 3327780"/>
              <a:gd name="connsiteX18" fmla="*/ 973540 w 3305033"/>
              <a:gd name="connsiteY18" fmla="*/ 2553269 h 3327780"/>
              <a:gd name="connsiteX19" fmla="*/ 1506940 w 3305033"/>
              <a:gd name="connsiteY19" fmla="*/ 293426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527110 w 3305033"/>
              <a:gd name="connsiteY22" fmla="*/ 325612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1964140 w 3305033"/>
              <a:gd name="connsiteY5" fmla="*/ 2096069 h 3327780"/>
              <a:gd name="connsiteX6" fmla="*/ 1887940 w 3305033"/>
              <a:gd name="connsiteY6" fmla="*/ 1638869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668740 w 3305033"/>
              <a:gd name="connsiteY17" fmla="*/ 2172269 h 3327780"/>
              <a:gd name="connsiteX18" fmla="*/ 973540 w 3305033"/>
              <a:gd name="connsiteY18" fmla="*/ 2553269 h 3327780"/>
              <a:gd name="connsiteX19" fmla="*/ 1506940 w 3305033"/>
              <a:gd name="connsiteY19" fmla="*/ 293426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573740 w 3305033"/>
              <a:gd name="connsiteY22" fmla="*/ 323906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1964140 w 3305033"/>
              <a:gd name="connsiteY5" fmla="*/ 2096069 h 3327780"/>
              <a:gd name="connsiteX6" fmla="*/ 1887940 w 3305033"/>
              <a:gd name="connsiteY6" fmla="*/ 1638869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668740 w 3305033"/>
              <a:gd name="connsiteY17" fmla="*/ 2172269 h 3327780"/>
              <a:gd name="connsiteX18" fmla="*/ 973540 w 3305033"/>
              <a:gd name="connsiteY18" fmla="*/ 2553269 h 3327780"/>
              <a:gd name="connsiteX19" fmla="*/ 1506940 w 3305033"/>
              <a:gd name="connsiteY19" fmla="*/ 293426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573740 w 3305033"/>
              <a:gd name="connsiteY22" fmla="*/ 323906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05033"/>
              <a:gd name="connsiteY0" fmla="*/ 3174242 h 3327780"/>
              <a:gd name="connsiteX1" fmla="*/ 2957015 w 3305033"/>
              <a:gd name="connsiteY1" fmla="*/ 3044588 h 3327780"/>
              <a:gd name="connsiteX2" fmla="*/ 2663588 w 3305033"/>
              <a:gd name="connsiteY2" fmla="*/ 2860344 h 3327780"/>
              <a:gd name="connsiteX3" fmla="*/ 2383809 w 3305033"/>
              <a:gd name="connsiteY3" fmla="*/ 2662451 h 3327780"/>
              <a:gd name="connsiteX4" fmla="*/ 2179092 w 3305033"/>
              <a:gd name="connsiteY4" fmla="*/ 2478206 h 3327780"/>
              <a:gd name="connsiteX5" fmla="*/ 1964140 w 3305033"/>
              <a:gd name="connsiteY5" fmla="*/ 2096069 h 3327780"/>
              <a:gd name="connsiteX6" fmla="*/ 1887940 w 3305033"/>
              <a:gd name="connsiteY6" fmla="*/ 1638869 h 3327780"/>
              <a:gd name="connsiteX7" fmla="*/ 1790131 w 3305033"/>
              <a:gd name="connsiteY7" fmla="*/ 792708 h 3327780"/>
              <a:gd name="connsiteX8" fmla="*/ 1633182 w 3305033"/>
              <a:gd name="connsiteY8" fmla="*/ 403747 h 3327780"/>
              <a:gd name="connsiteX9" fmla="*/ 1407994 w 3305033"/>
              <a:gd name="connsiteY9" fmla="*/ 171735 h 3327780"/>
              <a:gd name="connsiteX10" fmla="*/ 1128215 w 3305033"/>
              <a:gd name="connsiteY10" fmla="*/ 35257 h 3327780"/>
              <a:gd name="connsiteX11" fmla="*/ 773373 w 3305033"/>
              <a:gd name="connsiteY11" fmla="*/ 21609 h 3327780"/>
              <a:gd name="connsiteX12" fmla="*/ 418531 w 3305033"/>
              <a:gd name="connsiteY12" fmla="*/ 164911 h 3327780"/>
              <a:gd name="connsiteX13" fmla="*/ 138752 w 3305033"/>
              <a:gd name="connsiteY13" fmla="*/ 451514 h 3327780"/>
              <a:gd name="connsiteX14" fmla="*/ 15922 w 3305033"/>
              <a:gd name="connsiteY14" fmla="*/ 826827 h 3327780"/>
              <a:gd name="connsiteX15" fmla="*/ 43218 w 3305033"/>
              <a:gd name="connsiteY15" fmla="*/ 1195317 h 3327780"/>
              <a:gd name="connsiteX16" fmla="*/ 200167 w 3305033"/>
              <a:gd name="connsiteY16" fmla="*/ 1536511 h 3327780"/>
              <a:gd name="connsiteX17" fmla="*/ 668740 w 3305033"/>
              <a:gd name="connsiteY17" fmla="*/ 2172269 h 3327780"/>
              <a:gd name="connsiteX18" fmla="*/ 973540 w 3305033"/>
              <a:gd name="connsiteY18" fmla="*/ 2553269 h 3327780"/>
              <a:gd name="connsiteX19" fmla="*/ 1506940 w 3305033"/>
              <a:gd name="connsiteY19" fmla="*/ 2934269 h 3327780"/>
              <a:gd name="connsiteX20" fmla="*/ 1824250 w 3305033"/>
              <a:gd name="connsiteY20" fmla="*/ 3051412 h 3327780"/>
              <a:gd name="connsiteX21" fmla="*/ 2165444 w 3305033"/>
              <a:gd name="connsiteY21" fmla="*/ 3153770 h 3327780"/>
              <a:gd name="connsiteX22" fmla="*/ 2497540 w 3305033"/>
              <a:gd name="connsiteY22" fmla="*/ 3239069 h 3327780"/>
              <a:gd name="connsiteX23" fmla="*/ 2950191 w 3305033"/>
              <a:gd name="connsiteY23" fmla="*/ 3303896 h 3327780"/>
              <a:gd name="connsiteX24" fmla="*/ 3216322 w 3305033"/>
              <a:gd name="connsiteY24" fmla="*/ 3317544 h 3327780"/>
              <a:gd name="connsiteX25" fmla="*/ 3305033 w 3305033"/>
              <a:gd name="connsiteY25" fmla="*/ 3242481 h 3327780"/>
              <a:gd name="connsiteX0" fmla="*/ 3250441 w 3318680"/>
              <a:gd name="connsiteY0" fmla="*/ 3174242 h 3325505"/>
              <a:gd name="connsiteX1" fmla="*/ 2957015 w 3318680"/>
              <a:gd name="connsiteY1" fmla="*/ 3044588 h 3325505"/>
              <a:gd name="connsiteX2" fmla="*/ 2663588 w 3318680"/>
              <a:gd name="connsiteY2" fmla="*/ 2860344 h 3325505"/>
              <a:gd name="connsiteX3" fmla="*/ 2383809 w 3318680"/>
              <a:gd name="connsiteY3" fmla="*/ 2662451 h 3325505"/>
              <a:gd name="connsiteX4" fmla="*/ 2179092 w 3318680"/>
              <a:gd name="connsiteY4" fmla="*/ 2478206 h 3325505"/>
              <a:gd name="connsiteX5" fmla="*/ 1964140 w 3318680"/>
              <a:gd name="connsiteY5" fmla="*/ 2096069 h 3325505"/>
              <a:gd name="connsiteX6" fmla="*/ 1887940 w 3318680"/>
              <a:gd name="connsiteY6" fmla="*/ 1638869 h 3325505"/>
              <a:gd name="connsiteX7" fmla="*/ 1790131 w 3318680"/>
              <a:gd name="connsiteY7" fmla="*/ 792708 h 3325505"/>
              <a:gd name="connsiteX8" fmla="*/ 1633182 w 3318680"/>
              <a:gd name="connsiteY8" fmla="*/ 403747 h 3325505"/>
              <a:gd name="connsiteX9" fmla="*/ 1407994 w 3318680"/>
              <a:gd name="connsiteY9" fmla="*/ 171735 h 3325505"/>
              <a:gd name="connsiteX10" fmla="*/ 1128215 w 3318680"/>
              <a:gd name="connsiteY10" fmla="*/ 35257 h 3325505"/>
              <a:gd name="connsiteX11" fmla="*/ 773373 w 3318680"/>
              <a:gd name="connsiteY11" fmla="*/ 21609 h 3325505"/>
              <a:gd name="connsiteX12" fmla="*/ 418531 w 3318680"/>
              <a:gd name="connsiteY12" fmla="*/ 164911 h 3325505"/>
              <a:gd name="connsiteX13" fmla="*/ 138752 w 3318680"/>
              <a:gd name="connsiteY13" fmla="*/ 451514 h 3325505"/>
              <a:gd name="connsiteX14" fmla="*/ 15922 w 3318680"/>
              <a:gd name="connsiteY14" fmla="*/ 826827 h 3325505"/>
              <a:gd name="connsiteX15" fmla="*/ 43218 w 3318680"/>
              <a:gd name="connsiteY15" fmla="*/ 1195317 h 3325505"/>
              <a:gd name="connsiteX16" fmla="*/ 200167 w 3318680"/>
              <a:gd name="connsiteY16" fmla="*/ 1536511 h 3325505"/>
              <a:gd name="connsiteX17" fmla="*/ 668740 w 3318680"/>
              <a:gd name="connsiteY17" fmla="*/ 2172269 h 3325505"/>
              <a:gd name="connsiteX18" fmla="*/ 973540 w 3318680"/>
              <a:gd name="connsiteY18" fmla="*/ 2553269 h 3325505"/>
              <a:gd name="connsiteX19" fmla="*/ 1506940 w 3318680"/>
              <a:gd name="connsiteY19" fmla="*/ 2934269 h 3325505"/>
              <a:gd name="connsiteX20" fmla="*/ 1824250 w 3318680"/>
              <a:gd name="connsiteY20" fmla="*/ 3051412 h 3325505"/>
              <a:gd name="connsiteX21" fmla="*/ 2165444 w 3318680"/>
              <a:gd name="connsiteY21" fmla="*/ 3153770 h 3325505"/>
              <a:gd name="connsiteX22" fmla="*/ 2497540 w 3318680"/>
              <a:gd name="connsiteY22" fmla="*/ 3239069 h 3325505"/>
              <a:gd name="connsiteX23" fmla="*/ 2950191 w 3318680"/>
              <a:gd name="connsiteY23" fmla="*/ 3303896 h 3325505"/>
              <a:gd name="connsiteX24" fmla="*/ 3259540 w 3318680"/>
              <a:gd name="connsiteY24" fmla="*/ 3315269 h 3325505"/>
              <a:gd name="connsiteX25" fmla="*/ 3305033 w 3318680"/>
              <a:gd name="connsiteY25" fmla="*/ 3242481 h 3325505"/>
              <a:gd name="connsiteX0" fmla="*/ 3250441 w 3317922"/>
              <a:gd name="connsiteY0" fmla="*/ 3174242 h 3327970"/>
              <a:gd name="connsiteX1" fmla="*/ 2957015 w 3317922"/>
              <a:gd name="connsiteY1" fmla="*/ 3044588 h 3327970"/>
              <a:gd name="connsiteX2" fmla="*/ 2663588 w 3317922"/>
              <a:gd name="connsiteY2" fmla="*/ 2860344 h 3327970"/>
              <a:gd name="connsiteX3" fmla="*/ 2383809 w 3317922"/>
              <a:gd name="connsiteY3" fmla="*/ 2662451 h 3327970"/>
              <a:gd name="connsiteX4" fmla="*/ 2179092 w 3317922"/>
              <a:gd name="connsiteY4" fmla="*/ 2478206 h 3327970"/>
              <a:gd name="connsiteX5" fmla="*/ 1964140 w 3317922"/>
              <a:gd name="connsiteY5" fmla="*/ 2096069 h 3327970"/>
              <a:gd name="connsiteX6" fmla="*/ 1887940 w 3317922"/>
              <a:gd name="connsiteY6" fmla="*/ 1638869 h 3327970"/>
              <a:gd name="connsiteX7" fmla="*/ 1790131 w 3317922"/>
              <a:gd name="connsiteY7" fmla="*/ 792708 h 3327970"/>
              <a:gd name="connsiteX8" fmla="*/ 1633182 w 3317922"/>
              <a:gd name="connsiteY8" fmla="*/ 403747 h 3327970"/>
              <a:gd name="connsiteX9" fmla="*/ 1407994 w 3317922"/>
              <a:gd name="connsiteY9" fmla="*/ 171735 h 3327970"/>
              <a:gd name="connsiteX10" fmla="*/ 1128215 w 3317922"/>
              <a:gd name="connsiteY10" fmla="*/ 35257 h 3327970"/>
              <a:gd name="connsiteX11" fmla="*/ 773373 w 3317922"/>
              <a:gd name="connsiteY11" fmla="*/ 21609 h 3327970"/>
              <a:gd name="connsiteX12" fmla="*/ 418531 w 3317922"/>
              <a:gd name="connsiteY12" fmla="*/ 164911 h 3327970"/>
              <a:gd name="connsiteX13" fmla="*/ 138752 w 3317922"/>
              <a:gd name="connsiteY13" fmla="*/ 451514 h 3327970"/>
              <a:gd name="connsiteX14" fmla="*/ 15922 w 3317922"/>
              <a:gd name="connsiteY14" fmla="*/ 826827 h 3327970"/>
              <a:gd name="connsiteX15" fmla="*/ 43218 w 3317922"/>
              <a:gd name="connsiteY15" fmla="*/ 1195317 h 3327970"/>
              <a:gd name="connsiteX16" fmla="*/ 200167 w 3317922"/>
              <a:gd name="connsiteY16" fmla="*/ 1536511 h 3327970"/>
              <a:gd name="connsiteX17" fmla="*/ 668740 w 3317922"/>
              <a:gd name="connsiteY17" fmla="*/ 2172269 h 3327970"/>
              <a:gd name="connsiteX18" fmla="*/ 973540 w 3317922"/>
              <a:gd name="connsiteY18" fmla="*/ 2553269 h 3327970"/>
              <a:gd name="connsiteX19" fmla="*/ 1506940 w 3317922"/>
              <a:gd name="connsiteY19" fmla="*/ 2934269 h 3327970"/>
              <a:gd name="connsiteX20" fmla="*/ 1824250 w 3317922"/>
              <a:gd name="connsiteY20" fmla="*/ 3051412 h 3327970"/>
              <a:gd name="connsiteX21" fmla="*/ 2165444 w 3317922"/>
              <a:gd name="connsiteY21" fmla="*/ 3153770 h 3327970"/>
              <a:gd name="connsiteX22" fmla="*/ 2497540 w 3317922"/>
              <a:gd name="connsiteY22" fmla="*/ 3239069 h 3327970"/>
              <a:gd name="connsiteX23" fmla="*/ 2954739 w 3317922"/>
              <a:gd name="connsiteY23" fmla="*/ 3315270 h 3327970"/>
              <a:gd name="connsiteX24" fmla="*/ 3259540 w 3317922"/>
              <a:gd name="connsiteY24" fmla="*/ 3315269 h 3327970"/>
              <a:gd name="connsiteX25" fmla="*/ 3305033 w 3317922"/>
              <a:gd name="connsiteY25" fmla="*/ 3242481 h 3327970"/>
              <a:gd name="connsiteX0" fmla="*/ 3250441 w 3317922"/>
              <a:gd name="connsiteY0" fmla="*/ 3174242 h 3327970"/>
              <a:gd name="connsiteX1" fmla="*/ 2957015 w 3317922"/>
              <a:gd name="connsiteY1" fmla="*/ 3044588 h 3327970"/>
              <a:gd name="connsiteX2" fmla="*/ 2663588 w 3317922"/>
              <a:gd name="connsiteY2" fmla="*/ 2860344 h 3327970"/>
              <a:gd name="connsiteX3" fmla="*/ 2421339 w 3317922"/>
              <a:gd name="connsiteY3" fmla="*/ 2705669 h 3327970"/>
              <a:gd name="connsiteX4" fmla="*/ 2179092 w 3317922"/>
              <a:gd name="connsiteY4" fmla="*/ 2478206 h 3327970"/>
              <a:gd name="connsiteX5" fmla="*/ 1964140 w 3317922"/>
              <a:gd name="connsiteY5" fmla="*/ 2096069 h 3327970"/>
              <a:gd name="connsiteX6" fmla="*/ 1887940 w 3317922"/>
              <a:gd name="connsiteY6" fmla="*/ 1638869 h 3327970"/>
              <a:gd name="connsiteX7" fmla="*/ 1790131 w 3317922"/>
              <a:gd name="connsiteY7" fmla="*/ 792708 h 3327970"/>
              <a:gd name="connsiteX8" fmla="*/ 1633182 w 3317922"/>
              <a:gd name="connsiteY8" fmla="*/ 403747 h 3327970"/>
              <a:gd name="connsiteX9" fmla="*/ 1407994 w 3317922"/>
              <a:gd name="connsiteY9" fmla="*/ 171735 h 3327970"/>
              <a:gd name="connsiteX10" fmla="*/ 1128215 w 3317922"/>
              <a:gd name="connsiteY10" fmla="*/ 35257 h 3327970"/>
              <a:gd name="connsiteX11" fmla="*/ 773373 w 3317922"/>
              <a:gd name="connsiteY11" fmla="*/ 21609 h 3327970"/>
              <a:gd name="connsiteX12" fmla="*/ 418531 w 3317922"/>
              <a:gd name="connsiteY12" fmla="*/ 164911 h 3327970"/>
              <a:gd name="connsiteX13" fmla="*/ 138752 w 3317922"/>
              <a:gd name="connsiteY13" fmla="*/ 451514 h 3327970"/>
              <a:gd name="connsiteX14" fmla="*/ 15922 w 3317922"/>
              <a:gd name="connsiteY14" fmla="*/ 826827 h 3327970"/>
              <a:gd name="connsiteX15" fmla="*/ 43218 w 3317922"/>
              <a:gd name="connsiteY15" fmla="*/ 1195317 h 3327970"/>
              <a:gd name="connsiteX16" fmla="*/ 200167 w 3317922"/>
              <a:gd name="connsiteY16" fmla="*/ 1536511 h 3327970"/>
              <a:gd name="connsiteX17" fmla="*/ 668740 w 3317922"/>
              <a:gd name="connsiteY17" fmla="*/ 2172269 h 3327970"/>
              <a:gd name="connsiteX18" fmla="*/ 973540 w 3317922"/>
              <a:gd name="connsiteY18" fmla="*/ 2553269 h 3327970"/>
              <a:gd name="connsiteX19" fmla="*/ 1506940 w 3317922"/>
              <a:gd name="connsiteY19" fmla="*/ 2934269 h 3327970"/>
              <a:gd name="connsiteX20" fmla="*/ 1824250 w 3317922"/>
              <a:gd name="connsiteY20" fmla="*/ 3051412 h 3327970"/>
              <a:gd name="connsiteX21" fmla="*/ 2165444 w 3317922"/>
              <a:gd name="connsiteY21" fmla="*/ 3153770 h 3327970"/>
              <a:gd name="connsiteX22" fmla="*/ 2497540 w 3317922"/>
              <a:gd name="connsiteY22" fmla="*/ 3239069 h 3327970"/>
              <a:gd name="connsiteX23" fmla="*/ 2954739 w 3317922"/>
              <a:gd name="connsiteY23" fmla="*/ 3315270 h 3327970"/>
              <a:gd name="connsiteX24" fmla="*/ 3259540 w 3317922"/>
              <a:gd name="connsiteY24" fmla="*/ 3315269 h 3327970"/>
              <a:gd name="connsiteX25" fmla="*/ 3305033 w 3317922"/>
              <a:gd name="connsiteY25" fmla="*/ 3242481 h 332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17922" h="3327970">
                <a:moveTo>
                  <a:pt x="3250441" y="3174242"/>
                </a:moveTo>
                <a:cubicBezTo>
                  <a:pt x="3152632" y="3135573"/>
                  <a:pt x="3054824" y="3096904"/>
                  <a:pt x="2957015" y="3044588"/>
                </a:cubicBezTo>
                <a:cubicBezTo>
                  <a:pt x="2859206" y="2992272"/>
                  <a:pt x="2752867" y="2916830"/>
                  <a:pt x="2663588" y="2860344"/>
                </a:cubicBezTo>
                <a:cubicBezTo>
                  <a:pt x="2574309" y="2803858"/>
                  <a:pt x="2502088" y="2769359"/>
                  <a:pt x="2421339" y="2705669"/>
                </a:cubicBezTo>
                <a:cubicBezTo>
                  <a:pt x="2340590" y="2641979"/>
                  <a:pt x="2255292" y="2579806"/>
                  <a:pt x="2179092" y="2478206"/>
                </a:cubicBezTo>
                <a:cubicBezTo>
                  <a:pt x="2102892" y="2376606"/>
                  <a:pt x="2027638" y="2252099"/>
                  <a:pt x="1964140" y="2096069"/>
                </a:cubicBezTo>
                <a:cubicBezTo>
                  <a:pt x="1923197" y="1968690"/>
                  <a:pt x="1887940" y="1638869"/>
                  <a:pt x="1887940" y="1638869"/>
                </a:cubicBezTo>
                <a:cubicBezTo>
                  <a:pt x="1850409" y="1397759"/>
                  <a:pt x="1832591" y="998562"/>
                  <a:pt x="1790131" y="792708"/>
                </a:cubicBezTo>
                <a:cubicBezTo>
                  <a:pt x="1747671" y="586854"/>
                  <a:pt x="1696871" y="507242"/>
                  <a:pt x="1633182" y="403747"/>
                </a:cubicBezTo>
                <a:cubicBezTo>
                  <a:pt x="1569493" y="300252"/>
                  <a:pt x="1492155" y="233150"/>
                  <a:pt x="1407994" y="171735"/>
                </a:cubicBezTo>
                <a:cubicBezTo>
                  <a:pt x="1323833" y="110320"/>
                  <a:pt x="1233985" y="60278"/>
                  <a:pt x="1128215" y="35257"/>
                </a:cubicBezTo>
                <a:cubicBezTo>
                  <a:pt x="1022445" y="10236"/>
                  <a:pt x="891654" y="0"/>
                  <a:pt x="773373" y="21609"/>
                </a:cubicBezTo>
                <a:cubicBezTo>
                  <a:pt x="655092" y="43218"/>
                  <a:pt x="524301" y="93260"/>
                  <a:pt x="418531" y="164911"/>
                </a:cubicBezTo>
                <a:cubicBezTo>
                  <a:pt x="312761" y="236562"/>
                  <a:pt x="205853" y="341195"/>
                  <a:pt x="138752" y="451514"/>
                </a:cubicBezTo>
                <a:cubicBezTo>
                  <a:pt x="71651" y="561833"/>
                  <a:pt x="31844" y="702860"/>
                  <a:pt x="15922" y="826827"/>
                </a:cubicBezTo>
                <a:cubicBezTo>
                  <a:pt x="0" y="950794"/>
                  <a:pt x="12511" y="1077036"/>
                  <a:pt x="43218" y="1195317"/>
                </a:cubicBezTo>
                <a:cubicBezTo>
                  <a:pt x="73926" y="1313598"/>
                  <a:pt x="95913" y="1373686"/>
                  <a:pt x="200167" y="1536511"/>
                </a:cubicBezTo>
                <a:cubicBezTo>
                  <a:pt x="304421" y="1699336"/>
                  <a:pt x="668740" y="2172269"/>
                  <a:pt x="668740" y="2172269"/>
                </a:cubicBezTo>
                <a:cubicBezTo>
                  <a:pt x="833651" y="2379260"/>
                  <a:pt x="833840" y="2426269"/>
                  <a:pt x="973540" y="2553269"/>
                </a:cubicBezTo>
                <a:cubicBezTo>
                  <a:pt x="1113240" y="2680269"/>
                  <a:pt x="1322127" y="2873044"/>
                  <a:pt x="1506940" y="2934269"/>
                </a:cubicBezTo>
                <a:cubicBezTo>
                  <a:pt x="1667870" y="3012554"/>
                  <a:pt x="1714499" y="3014829"/>
                  <a:pt x="1824250" y="3051412"/>
                </a:cubicBezTo>
                <a:cubicBezTo>
                  <a:pt x="1934001" y="3087995"/>
                  <a:pt x="2165444" y="3153770"/>
                  <a:pt x="2165444" y="3153770"/>
                </a:cubicBezTo>
                <a:cubicBezTo>
                  <a:pt x="2282587" y="3187889"/>
                  <a:pt x="2365991" y="3212152"/>
                  <a:pt x="2497540" y="3239069"/>
                </a:cubicBezTo>
                <a:cubicBezTo>
                  <a:pt x="2629089" y="3265986"/>
                  <a:pt x="2827739" y="3302570"/>
                  <a:pt x="2954739" y="3315270"/>
                </a:cubicBezTo>
                <a:cubicBezTo>
                  <a:pt x="3081739" y="3327970"/>
                  <a:pt x="3201158" y="3327401"/>
                  <a:pt x="3259540" y="3315269"/>
                </a:cubicBezTo>
                <a:cubicBezTo>
                  <a:pt x="3317922" y="3303137"/>
                  <a:pt x="3290247" y="3274894"/>
                  <a:pt x="3305033" y="3242481"/>
                </a:cubicBezTo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22" idx="10"/>
          </p:cNvCxnSpPr>
          <p:nvPr/>
        </p:nvCxnSpPr>
        <p:spPr>
          <a:xfrm flipH="1">
            <a:off x="3657601" y="2543239"/>
            <a:ext cx="727800" cy="1114361"/>
          </a:xfrm>
          <a:prstGeom prst="straightConnector1">
            <a:avLst/>
          </a:prstGeom>
          <a:ln w="476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1290637" y="6187924"/>
            <a:ext cx="1658010" cy="3049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49D197-332D-4497-8D1B-46B406A6F2B9}" type="datetime12">
              <a:rPr lang="en-US" smtClean="0"/>
              <a:pPr>
                <a:defRPr/>
              </a:pPr>
              <a:t>4:29 PM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2438400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 Cone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4202" y="2895600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Cone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457200" y="720725"/>
            <a:ext cx="8229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Forecast Cone Gets</a:t>
            </a:r>
            <a:br>
              <a:rPr lang="en-US" dirty="0" smtClean="0"/>
            </a:br>
            <a:r>
              <a:rPr lang="en-US" dirty="0" smtClean="0"/>
              <a:t>Smaller Every Year</a:t>
            </a:r>
          </a:p>
        </p:txBody>
      </p:sp>
    </p:spTree>
    <p:extLst>
      <p:ext uri="{BB962C8B-B14F-4D97-AF65-F5344CB8AC3E}">
        <p14:creationId xmlns:p14="http://schemas.microsoft.com/office/powerpoint/2010/main" val="12368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 txBox="1">
            <a:spLocks/>
          </p:cNvSpPr>
          <p:nvPr/>
        </p:nvSpPr>
        <p:spPr>
          <a:xfrm>
            <a:off x="457200" y="720725"/>
            <a:ext cx="8229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Forecast Cone Gets </a:t>
            </a:r>
            <a:br>
              <a:rPr lang="en-US" dirty="0" smtClean="0"/>
            </a:br>
            <a:r>
              <a:rPr lang="en-US" dirty="0" smtClean="0"/>
              <a:t>Smaller Every Year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59410"/>
              </p:ext>
            </p:extLst>
          </p:nvPr>
        </p:nvGraphicFramePr>
        <p:xfrm>
          <a:off x="76200" y="2179320"/>
          <a:ext cx="5638800" cy="36880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722967"/>
                <a:gridCol w="1990389"/>
                <a:gridCol w="19254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Forecast Period (hours)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 circle Radius Atlantic</a:t>
                      </a:r>
                      <a:r>
                        <a:rPr lang="en-US" baseline="0" dirty="0" smtClean="0"/>
                        <a:t> Basin</a:t>
                      </a:r>
                    </a:p>
                    <a:p>
                      <a:pPr algn="ctr"/>
                      <a:r>
                        <a:rPr lang="en-US" baseline="0" dirty="0" smtClean="0"/>
                        <a:t>(nautical mile)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 circle Radius Atlantic</a:t>
                      </a:r>
                      <a:r>
                        <a:rPr lang="en-US" baseline="0" dirty="0" smtClean="0"/>
                        <a:t> Basin</a:t>
                      </a:r>
                    </a:p>
                    <a:p>
                      <a:pPr algn="ctr"/>
                      <a:r>
                        <a:rPr lang="en-US" baseline="0" dirty="0" smtClean="0"/>
                        <a:t>(nautical mile)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49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66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84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115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170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165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237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5000" y="1905000"/>
            <a:ext cx="342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 is created by connecting circles that represent 2/3 of the average error over the past 5 years at each forecast time step</a:t>
            </a:r>
          </a:p>
          <a:p>
            <a:pPr algn="l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the cone represents 2/3 of the average error, this means 1/3 of the time, storms are *expected* to track outside the cone  (more likely in recurving storms at higher latitudes)</a:t>
            </a:r>
          </a:p>
        </p:txBody>
      </p:sp>
    </p:spTree>
    <p:extLst>
      <p:ext uri="{BB962C8B-B14F-4D97-AF65-F5344CB8AC3E}">
        <p14:creationId xmlns:p14="http://schemas.microsoft.com/office/powerpoint/2010/main" val="4696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ading Storm Graphics Lo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2793"/>
            <a:ext cx="8610600" cy="68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943306" y="1879171"/>
            <a:ext cx="3834356" cy="4115087"/>
            <a:chOff x="2943306" y="1879171"/>
            <a:chExt cx="3834356" cy="4115087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2943306" y="1879171"/>
              <a:ext cx="1999078" cy="1999078"/>
            </a:xfrm>
            <a:prstGeom prst="ellipse">
              <a:avLst/>
            </a:prstGeom>
            <a:solidFill>
              <a:schemeClr val="accent1">
                <a:alpha val="7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151245" y="4251298"/>
              <a:ext cx="1310098" cy="1310098"/>
            </a:xfrm>
            <a:prstGeom prst="ellipse">
              <a:avLst/>
            </a:prstGeom>
            <a:solidFill>
              <a:schemeClr val="accent1">
                <a:alpha val="6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621155" y="3238962"/>
              <a:ext cx="1611728" cy="1611728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4852731" y="4800600"/>
              <a:ext cx="938469" cy="938469"/>
            </a:xfrm>
            <a:prstGeom prst="ellipse">
              <a:avLst/>
            </a:prstGeom>
            <a:solidFill>
              <a:schemeClr val="accent1">
                <a:alpha val="6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295251" y="5109538"/>
              <a:ext cx="736106" cy="736106"/>
            </a:xfrm>
            <a:prstGeom prst="ellipse">
              <a:avLst/>
            </a:prstGeom>
            <a:solidFill>
              <a:schemeClr val="accent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867400" y="5404920"/>
              <a:ext cx="520070" cy="520070"/>
            </a:xfrm>
            <a:prstGeom prst="ellipse">
              <a:avLst/>
            </a:prstGeom>
            <a:solidFill>
              <a:schemeClr val="accent1"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480434" y="5697030"/>
              <a:ext cx="297228" cy="297228"/>
            </a:xfrm>
            <a:prstGeom prst="ellipse">
              <a:avLst/>
            </a:prstGeom>
            <a:solidFill>
              <a:schemeClr val="accent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2969332" y="1896081"/>
            <a:ext cx="4193468" cy="4160905"/>
          </a:xfrm>
          <a:custGeom>
            <a:avLst/>
            <a:gdLst>
              <a:gd name="connsiteX0" fmla="*/ 4089841 w 4211486"/>
              <a:gd name="connsiteY0" fmla="*/ 4160905 h 4160905"/>
              <a:gd name="connsiteX1" fmla="*/ 3687505 w 4211486"/>
              <a:gd name="connsiteY1" fmla="*/ 4109698 h 4160905"/>
              <a:gd name="connsiteX2" fmla="*/ 3138865 w 4211486"/>
              <a:gd name="connsiteY2" fmla="*/ 4036546 h 4160905"/>
              <a:gd name="connsiteX3" fmla="*/ 2663377 w 4211486"/>
              <a:gd name="connsiteY3" fmla="*/ 3919503 h 4160905"/>
              <a:gd name="connsiteX4" fmla="*/ 2261041 w 4211486"/>
              <a:gd name="connsiteY4" fmla="*/ 3751253 h 4160905"/>
              <a:gd name="connsiteX5" fmla="*/ 1602673 w 4211486"/>
              <a:gd name="connsiteY5" fmla="*/ 3619580 h 4160905"/>
              <a:gd name="connsiteX6" fmla="*/ 754110 w 4211486"/>
              <a:gd name="connsiteY6" fmla="*/ 2507669 h 4160905"/>
              <a:gd name="connsiteX7" fmla="*/ 66481 w 4211486"/>
              <a:gd name="connsiteY7" fmla="*/ 1300661 h 4160905"/>
              <a:gd name="connsiteX8" fmla="*/ 59166 w 4211486"/>
              <a:gd name="connsiteY8" fmla="*/ 715445 h 4160905"/>
              <a:gd name="connsiteX9" fmla="*/ 351774 w 4211486"/>
              <a:gd name="connsiteY9" fmla="*/ 239957 h 4160905"/>
              <a:gd name="connsiteX10" fmla="*/ 783371 w 4211486"/>
              <a:gd name="connsiteY10" fmla="*/ 20501 h 4160905"/>
              <a:gd name="connsiteX11" fmla="*/ 1317380 w 4211486"/>
              <a:gd name="connsiteY11" fmla="*/ 35132 h 4160905"/>
              <a:gd name="connsiteX12" fmla="*/ 1690455 w 4211486"/>
              <a:gd name="connsiteY12" fmla="*/ 247273 h 4160905"/>
              <a:gd name="connsiteX13" fmla="*/ 1953803 w 4211486"/>
              <a:gd name="connsiteY13" fmla="*/ 598402 h 4160905"/>
              <a:gd name="connsiteX14" fmla="*/ 2034270 w 4211486"/>
              <a:gd name="connsiteY14" fmla="*/ 978793 h 4160905"/>
              <a:gd name="connsiteX15" fmla="*/ 2261041 w 4211486"/>
              <a:gd name="connsiteY15" fmla="*/ 1849301 h 4160905"/>
              <a:gd name="connsiteX16" fmla="*/ 2473182 w 4211486"/>
              <a:gd name="connsiteY16" fmla="*/ 2697865 h 4160905"/>
              <a:gd name="connsiteX17" fmla="*/ 2678007 w 4211486"/>
              <a:gd name="connsiteY17" fmla="*/ 3048994 h 4160905"/>
              <a:gd name="connsiteX18" fmla="*/ 2919409 w 4211486"/>
              <a:gd name="connsiteY18" fmla="*/ 3261135 h 4160905"/>
              <a:gd name="connsiteX19" fmla="*/ 3285169 w 4211486"/>
              <a:gd name="connsiteY19" fmla="*/ 3531797 h 4160905"/>
              <a:gd name="connsiteX20" fmla="*/ 3797233 w 4211486"/>
              <a:gd name="connsiteY20" fmla="*/ 3839036 h 4160905"/>
              <a:gd name="connsiteX21" fmla="*/ 4170308 w 4211486"/>
              <a:gd name="connsiteY21" fmla="*/ 3992655 h 4160905"/>
              <a:gd name="connsiteX22" fmla="*/ 4199569 w 4211486"/>
              <a:gd name="connsiteY22" fmla="*/ 4058492 h 4160905"/>
              <a:gd name="connsiteX23" fmla="*/ 4148363 w 4211486"/>
              <a:gd name="connsiteY23" fmla="*/ 4153589 h 4160905"/>
              <a:gd name="connsiteX0" fmla="*/ 4089841 w 4211486"/>
              <a:gd name="connsiteY0" fmla="*/ 4160905 h 4160905"/>
              <a:gd name="connsiteX1" fmla="*/ 3687505 w 4211486"/>
              <a:gd name="connsiteY1" fmla="*/ 4109698 h 4160905"/>
              <a:gd name="connsiteX2" fmla="*/ 3138865 w 4211486"/>
              <a:gd name="connsiteY2" fmla="*/ 4036546 h 4160905"/>
              <a:gd name="connsiteX3" fmla="*/ 2663377 w 4211486"/>
              <a:gd name="connsiteY3" fmla="*/ 3919503 h 4160905"/>
              <a:gd name="connsiteX4" fmla="*/ 2261041 w 4211486"/>
              <a:gd name="connsiteY4" fmla="*/ 3751253 h 4160905"/>
              <a:gd name="connsiteX5" fmla="*/ 1441739 w 4211486"/>
              <a:gd name="connsiteY5" fmla="*/ 3480592 h 4160905"/>
              <a:gd name="connsiteX6" fmla="*/ 754110 w 4211486"/>
              <a:gd name="connsiteY6" fmla="*/ 2507669 h 4160905"/>
              <a:gd name="connsiteX7" fmla="*/ 66481 w 4211486"/>
              <a:gd name="connsiteY7" fmla="*/ 1300661 h 4160905"/>
              <a:gd name="connsiteX8" fmla="*/ 59166 w 4211486"/>
              <a:gd name="connsiteY8" fmla="*/ 715445 h 4160905"/>
              <a:gd name="connsiteX9" fmla="*/ 351774 w 4211486"/>
              <a:gd name="connsiteY9" fmla="*/ 239957 h 4160905"/>
              <a:gd name="connsiteX10" fmla="*/ 783371 w 4211486"/>
              <a:gd name="connsiteY10" fmla="*/ 20501 h 4160905"/>
              <a:gd name="connsiteX11" fmla="*/ 1317380 w 4211486"/>
              <a:gd name="connsiteY11" fmla="*/ 35132 h 4160905"/>
              <a:gd name="connsiteX12" fmla="*/ 1690455 w 4211486"/>
              <a:gd name="connsiteY12" fmla="*/ 247273 h 4160905"/>
              <a:gd name="connsiteX13" fmla="*/ 1953803 w 4211486"/>
              <a:gd name="connsiteY13" fmla="*/ 598402 h 4160905"/>
              <a:gd name="connsiteX14" fmla="*/ 2034270 w 4211486"/>
              <a:gd name="connsiteY14" fmla="*/ 978793 h 4160905"/>
              <a:gd name="connsiteX15" fmla="*/ 2261041 w 4211486"/>
              <a:gd name="connsiteY15" fmla="*/ 1849301 h 4160905"/>
              <a:gd name="connsiteX16" fmla="*/ 2473182 w 4211486"/>
              <a:gd name="connsiteY16" fmla="*/ 2697865 h 4160905"/>
              <a:gd name="connsiteX17" fmla="*/ 2678007 w 4211486"/>
              <a:gd name="connsiteY17" fmla="*/ 3048994 h 4160905"/>
              <a:gd name="connsiteX18" fmla="*/ 2919409 w 4211486"/>
              <a:gd name="connsiteY18" fmla="*/ 3261135 h 4160905"/>
              <a:gd name="connsiteX19" fmla="*/ 3285169 w 4211486"/>
              <a:gd name="connsiteY19" fmla="*/ 3531797 h 4160905"/>
              <a:gd name="connsiteX20" fmla="*/ 3797233 w 4211486"/>
              <a:gd name="connsiteY20" fmla="*/ 3839036 h 4160905"/>
              <a:gd name="connsiteX21" fmla="*/ 4170308 w 4211486"/>
              <a:gd name="connsiteY21" fmla="*/ 3992655 h 4160905"/>
              <a:gd name="connsiteX22" fmla="*/ 4199569 w 4211486"/>
              <a:gd name="connsiteY22" fmla="*/ 4058492 h 4160905"/>
              <a:gd name="connsiteX23" fmla="*/ 4148363 w 4211486"/>
              <a:gd name="connsiteY23" fmla="*/ 4153589 h 4160905"/>
              <a:gd name="connsiteX0" fmla="*/ 4089841 w 4211486"/>
              <a:gd name="connsiteY0" fmla="*/ 4160905 h 4160905"/>
              <a:gd name="connsiteX1" fmla="*/ 3687505 w 4211486"/>
              <a:gd name="connsiteY1" fmla="*/ 4109698 h 4160905"/>
              <a:gd name="connsiteX2" fmla="*/ 3138865 w 4211486"/>
              <a:gd name="connsiteY2" fmla="*/ 4036546 h 4160905"/>
              <a:gd name="connsiteX3" fmla="*/ 2663377 w 4211486"/>
              <a:gd name="connsiteY3" fmla="*/ 3919503 h 4160905"/>
              <a:gd name="connsiteX4" fmla="*/ 2136682 w 4211486"/>
              <a:gd name="connsiteY4" fmla="*/ 3780514 h 4160905"/>
              <a:gd name="connsiteX5" fmla="*/ 1441739 w 4211486"/>
              <a:gd name="connsiteY5" fmla="*/ 3480592 h 4160905"/>
              <a:gd name="connsiteX6" fmla="*/ 754110 w 4211486"/>
              <a:gd name="connsiteY6" fmla="*/ 2507669 h 4160905"/>
              <a:gd name="connsiteX7" fmla="*/ 66481 w 4211486"/>
              <a:gd name="connsiteY7" fmla="*/ 1300661 h 4160905"/>
              <a:gd name="connsiteX8" fmla="*/ 59166 w 4211486"/>
              <a:gd name="connsiteY8" fmla="*/ 715445 h 4160905"/>
              <a:gd name="connsiteX9" fmla="*/ 351774 w 4211486"/>
              <a:gd name="connsiteY9" fmla="*/ 239957 h 4160905"/>
              <a:gd name="connsiteX10" fmla="*/ 783371 w 4211486"/>
              <a:gd name="connsiteY10" fmla="*/ 20501 h 4160905"/>
              <a:gd name="connsiteX11" fmla="*/ 1317380 w 4211486"/>
              <a:gd name="connsiteY11" fmla="*/ 35132 h 4160905"/>
              <a:gd name="connsiteX12" fmla="*/ 1690455 w 4211486"/>
              <a:gd name="connsiteY12" fmla="*/ 247273 h 4160905"/>
              <a:gd name="connsiteX13" fmla="*/ 1953803 w 4211486"/>
              <a:gd name="connsiteY13" fmla="*/ 598402 h 4160905"/>
              <a:gd name="connsiteX14" fmla="*/ 2034270 w 4211486"/>
              <a:gd name="connsiteY14" fmla="*/ 978793 h 4160905"/>
              <a:gd name="connsiteX15" fmla="*/ 2261041 w 4211486"/>
              <a:gd name="connsiteY15" fmla="*/ 1849301 h 4160905"/>
              <a:gd name="connsiteX16" fmla="*/ 2473182 w 4211486"/>
              <a:gd name="connsiteY16" fmla="*/ 2697865 h 4160905"/>
              <a:gd name="connsiteX17" fmla="*/ 2678007 w 4211486"/>
              <a:gd name="connsiteY17" fmla="*/ 3048994 h 4160905"/>
              <a:gd name="connsiteX18" fmla="*/ 2919409 w 4211486"/>
              <a:gd name="connsiteY18" fmla="*/ 3261135 h 4160905"/>
              <a:gd name="connsiteX19" fmla="*/ 3285169 w 4211486"/>
              <a:gd name="connsiteY19" fmla="*/ 3531797 h 4160905"/>
              <a:gd name="connsiteX20" fmla="*/ 3797233 w 4211486"/>
              <a:gd name="connsiteY20" fmla="*/ 3839036 h 4160905"/>
              <a:gd name="connsiteX21" fmla="*/ 4170308 w 4211486"/>
              <a:gd name="connsiteY21" fmla="*/ 3992655 h 4160905"/>
              <a:gd name="connsiteX22" fmla="*/ 4199569 w 4211486"/>
              <a:gd name="connsiteY22" fmla="*/ 4058492 h 4160905"/>
              <a:gd name="connsiteX23" fmla="*/ 4148363 w 4211486"/>
              <a:gd name="connsiteY23" fmla="*/ 4153589 h 4160905"/>
              <a:gd name="connsiteX0" fmla="*/ 4089841 w 4211486"/>
              <a:gd name="connsiteY0" fmla="*/ 4160905 h 4160905"/>
              <a:gd name="connsiteX1" fmla="*/ 3687505 w 4211486"/>
              <a:gd name="connsiteY1" fmla="*/ 4109698 h 4160905"/>
              <a:gd name="connsiteX2" fmla="*/ 3138865 w 4211486"/>
              <a:gd name="connsiteY2" fmla="*/ 4036546 h 4160905"/>
              <a:gd name="connsiteX3" fmla="*/ 2663377 w 4211486"/>
              <a:gd name="connsiteY3" fmla="*/ 3919503 h 4160905"/>
              <a:gd name="connsiteX4" fmla="*/ 2136682 w 4211486"/>
              <a:gd name="connsiteY4" fmla="*/ 3780514 h 4160905"/>
              <a:gd name="connsiteX5" fmla="*/ 1441739 w 4211486"/>
              <a:gd name="connsiteY5" fmla="*/ 3509853 h 4160905"/>
              <a:gd name="connsiteX6" fmla="*/ 754110 w 4211486"/>
              <a:gd name="connsiteY6" fmla="*/ 2507669 h 4160905"/>
              <a:gd name="connsiteX7" fmla="*/ 66481 w 4211486"/>
              <a:gd name="connsiteY7" fmla="*/ 1300661 h 4160905"/>
              <a:gd name="connsiteX8" fmla="*/ 59166 w 4211486"/>
              <a:gd name="connsiteY8" fmla="*/ 715445 h 4160905"/>
              <a:gd name="connsiteX9" fmla="*/ 351774 w 4211486"/>
              <a:gd name="connsiteY9" fmla="*/ 239957 h 4160905"/>
              <a:gd name="connsiteX10" fmla="*/ 783371 w 4211486"/>
              <a:gd name="connsiteY10" fmla="*/ 20501 h 4160905"/>
              <a:gd name="connsiteX11" fmla="*/ 1317380 w 4211486"/>
              <a:gd name="connsiteY11" fmla="*/ 35132 h 4160905"/>
              <a:gd name="connsiteX12" fmla="*/ 1690455 w 4211486"/>
              <a:gd name="connsiteY12" fmla="*/ 247273 h 4160905"/>
              <a:gd name="connsiteX13" fmla="*/ 1953803 w 4211486"/>
              <a:gd name="connsiteY13" fmla="*/ 598402 h 4160905"/>
              <a:gd name="connsiteX14" fmla="*/ 2034270 w 4211486"/>
              <a:gd name="connsiteY14" fmla="*/ 978793 h 4160905"/>
              <a:gd name="connsiteX15" fmla="*/ 2261041 w 4211486"/>
              <a:gd name="connsiteY15" fmla="*/ 1849301 h 4160905"/>
              <a:gd name="connsiteX16" fmla="*/ 2473182 w 4211486"/>
              <a:gd name="connsiteY16" fmla="*/ 2697865 h 4160905"/>
              <a:gd name="connsiteX17" fmla="*/ 2678007 w 4211486"/>
              <a:gd name="connsiteY17" fmla="*/ 3048994 h 4160905"/>
              <a:gd name="connsiteX18" fmla="*/ 2919409 w 4211486"/>
              <a:gd name="connsiteY18" fmla="*/ 3261135 h 4160905"/>
              <a:gd name="connsiteX19" fmla="*/ 3285169 w 4211486"/>
              <a:gd name="connsiteY19" fmla="*/ 3531797 h 4160905"/>
              <a:gd name="connsiteX20" fmla="*/ 3797233 w 4211486"/>
              <a:gd name="connsiteY20" fmla="*/ 3839036 h 4160905"/>
              <a:gd name="connsiteX21" fmla="*/ 4170308 w 4211486"/>
              <a:gd name="connsiteY21" fmla="*/ 3992655 h 4160905"/>
              <a:gd name="connsiteX22" fmla="*/ 4199569 w 4211486"/>
              <a:gd name="connsiteY22" fmla="*/ 4058492 h 4160905"/>
              <a:gd name="connsiteX23" fmla="*/ 4148363 w 4211486"/>
              <a:gd name="connsiteY23" fmla="*/ 4153589 h 4160905"/>
              <a:gd name="connsiteX0" fmla="*/ 4089841 w 4211486"/>
              <a:gd name="connsiteY0" fmla="*/ 4160905 h 4160905"/>
              <a:gd name="connsiteX1" fmla="*/ 3687505 w 4211486"/>
              <a:gd name="connsiteY1" fmla="*/ 4109698 h 4160905"/>
              <a:gd name="connsiteX2" fmla="*/ 3138865 w 4211486"/>
              <a:gd name="connsiteY2" fmla="*/ 4036546 h 4160905"/>
              <a:gd name="connsiteX3" fmla="*/ 2663377 w 4211486"/>
              <a:gd name="connsiteY3" fmla="*/ 3919503 h 4160905"/>
              <a:gd name="connsiteX4" fmla="*/ 1946487 w 4211486"/>
              <a:gd name="connsiteY4" fmla="*/ 3780514 h 4160905"/>
              <a:gd name="connsiteX5" fmla="*/ 1441739 w 4211486"/>
              <a:gd name="connsiteY5" fmla="*/ 3509853 h 4160905"/>
              <a:gd name="connsiteX6" fmla="*/ 754110 w 4211486"/>
              <a:gd name="connsiteY6" fmla="*/ 2507669 h 4160905"/>
              <a:gd name="connsiteX7" fmla="*/ 66481 w 4211486"/>
              <a:gd name="connsiteY7" fmla="*/ 1300661 h 4160905"/>
              <a:gd name="connsiteX8" fmla="*/ 59166 w 4211486"/>
              <a:gd name="connsiteY8" fmla="*/ 715445 h 4160905"/>
              <a:gd name="connsiteX9" fmla="*/ 351774 w 4211486"/>
              <a:gd name="connsiteY9" fmla="*/ 239957 h 4160905"/>
              <a:gd name="connsiteX10" fmla="*/ 783371 w 4211486"/>
              <a:gd name="connsiteY10" fmla="*/ 20501 h 4160905"/>
              <a:gd name="connsiteX11" fmla="*/ 1317380 w 4211486"/>
              <a:gd name="connsiteY11" fmla="*/ 35132 h 4160905"/>
              <a:gd name="connsiteX12" fmla="*/ 1690455 w 4211486"/>
              <a:gd name="connsiteY12" fmla="*/ 247273 h 4160905"/>
              <a:gd name="connsiteX13" fmla="*/ 1953803 w 4211486"/>
              <a:gd name="connsiteY13" fmla="*/ 598402 h 4160905"/>
              <a:gd name="connsiteX14" fmla="*/ 2034270 w 4211486"/>
              <a:gd name="connsiteY14" fmla="*/ 978793 h 4160905"/>
              <a:gd name="connsiteX15" fmla="*/ 2261041 w 4211486"/>
              <a:gd name="connsiteY15" fmla="*/ 1849301 h 4160905"/>
              <a:gd name="connsiteX16" fmla="*/ 2473182 w 4211486"/>
              <a:gd name="connsiteY16" fmla="*/ 2697865 h 4160905"/>
              <a:gd name="connsiteX17" fmla="*/ 2678007 w 4211486"/>
              <a:gd name="connsiteY17" fmla="*/ 3048994 h 4160905"/>
              <a:gd name="connsiteX18" fmla="*/ 2919409 w 4211486"/>
              <a:gd name="connsiteY18" fmla="*/ 3261135 h 4160905"/>
              <a:gd name="connsiteX19" fmla="*/ 3285169 w 4211486"/>
              <a:gd name="connsiteY19" fmla="*/ 3531797 h 4160905"/>
              <a:gd name="connsiteX20" fmla="*/ 3797233 w 4211486"/>
              <a:gd name="connsiteY20" fmla="*/ 3839036 h 4160905"/>
              <a:gd name="connsiteX21" fmla="*/ 4170308 w 4211486"/>
              <a:gd name="connsiteY21" fmla="*/ 3992655 h 4160905"/>
              <a:gd name="connsiteX22" fmla="*/ 4199569 w 4211486"/>
              <a:gd name="connsiteY22" fmla="*/ 4058492 h 4160905"/>
              <a:gd name="connsiteX23" fmla="*/ 4148363 w 4211486"/>
              <a:gd name="connsiteY23" fmla="*/ 4153589 h 4160905"/>
              <a:gd name="connsiteX0" fmla="*/ 4089841 w 4211486"/>
              <a:gd name="connsiteY0" fmla="*/ 4160905 h 4160905"/>
              <a:gd name="connsiteX1" fmla="*/ 3687505 w 4211486"/>
              <a:gd name="connsiteY1" fmla="*/ 4109698 h 4160905"/>
              <a:gd name="connsiteX2" fmla="*/ 3138865 w 4211486"/>
              <a:gd name="connsiteY2" fmla="*/ 4036546 h 4160905"/>
              <a:gd name="connsiteX3" fmla="*/ 2663377 w 4211486"/>
              <a:gd name="connsiteY3" fmla="*/ 3919503 h 4160905"/>
              <a:gd name="connsiteX4" fmla="*/ 2114737 w 4211486"/>
              <a:gd name="connsiteY4" fmla="*/ 3780514 h 4160905"/>
              <a:gd name="connsiteX5" fmla="*/ 1441739 w 4211486"/>
              <a:gd name="connsiteY5" fmla="*/ 3509853 h 4160905"/>
              <a:gd name="connsiteX6" fmla="*/ 754110 w 4211486"/>
              <a:gd name="connsiteY6" fmla="*/ 2507669 h 4160905"/>
              <a:gd name="connsiteX7" fmla="*/ 66481 w 4211486"/>
              <a:gd name="connsiteY7" fmla="*/ 1300661 h 4160905"/>
              <a:gd name="connsiteX8" fmla="*/ 59166 w 4211486"/>
              <a:gd name="connsiteY8" fmla="*/ 715445 h 4160905"/>
              <a:gd name="connsiteX9" fmla="*/ 351774 w 4211486"/>
              <a:gd name="connsiteY9" fmla="*/ 239957 h 4160905"/>
              <a:gd name="connsiteX10" fmla="*/ 783371 w 4211486"/>
              <a:gd name="connsiteY10" fmla="*/ 20501 h 4160905"/>
              <a:gd name="connsiteX11" fmla="*/ 1317380 w 4211486"/>
              <a:gd name="connsiteY11" fmla="*/ 35132 h 4160905"/>
              <a:gd name="connsiteX12" fmla="*/ 1690455 w 4211486"/>
              <a:gd name="connsiteY12" fmla="*/ 247273 h 4160905"/>
              <a:gd name="connsiteX13" fmla="*/ 1953803 w 4211486"/>
              <a:gd name="connsiteY13" fmla="*/ 598402 h 4160905"/>
              <a:gd name="connsiteX14" fmla="*/ 2034270 w 4211486"/>
              <a:gd name="connsiteY14" fmla="*/ 978793 h 4160905"/>
              <a:gd name="connsiteX15" fmla="*/ 2261041 w 4211486"/>
              <a:gd name="connsiteY15" fmla="*/ 1849301 h 4160905"/>
              <a:gd name="connsiteX16" fmla="*/ 2473182 w 4211486"/>
              <a:gd name="connsiteY16" fmla="*/ 2697865 h 4160905"/>
              <a:gd name="connsiteX17" fmla="*/ 2678007 w 4211486"/>
              <a:gd name="connsiteY17" fmla="*/ 3048994 h 4160905"/>
              <a:gd name="connsiteX18" fmla="*/ 2919409 w 4211486"/>
              <a:gd name="connsiteY18" fmla="*/ 3261135 h 4160905"/>
              <a:gd name="connsiteX19" fmla="*/ 3285169 w 4211486"/>
              <a:gd name="connsiteY19" fmla="*/ 3531797 h 4160905"/>
              <a:gd name="connsiteX20" fmla="*/ 3797233 w 4211486"/>
              <a:gd name="connsiteY20" fmla="*/ 3839036 h 4160905"/>
              <a:gd name="connsiteX21" fmla="*/ 4170308 w 4211486"/>
              <a:gd name="connsiteY21" fmla="*/ 3992655 h 4160905"/>
              <a:gd name="connsiteX22" fmla="*/ 4199569 w 4211486"/>
              <a:gd name="connsiteY22" fmla="*/ 4058492 h 4160905"/>
              <a:gd name="connsiteX23" fmla="*/ 4148363 w 4211486"/>
              <a:gd name="connsiteY23" fmla="*/ 4153589 h 4160905"/>
              <a:gd name="connsiteX0" fmla="*/ 4089841 w 4211486"/>
              <a:gd name="connsiteY0" fmla="*/ 4160905 h 4160905"/>
              <a:gd name="connsiteX1" fmla="*/ 3687505 w 4211486"/>
              <a:gd name="connsiteY1" fmla="*/ 4109698 h 4160905"/>
              <a:gd name="connsiteX2" fmla="*/ 3138865 w 4211486"/>
              <a:gd name="connsiteY2" fmla="*/ 4036546 h 4160905"/>
              <a:gd name="connsiteX3" fmla="*/ 2663377 w 4211486"/>
              <a:gd name="connsiteY3" fmla="*/ 3919503 h 4160905"/>
              <a:gd name="connsiteX4" fmla="*/ 2114737 w 4211486"/>
              <a:gd name="connsiteY4" fmla="*/ 3780514 h 4160905"/>
              <a:gd name="connsiteX5" fmla="*/ 1339326 w 4211486"/>
              <a:gd name="connsiteY5" fmla="*/ 3385495 h 4160905"/>
              <a:gd name="connsiteX6" fmla="*/ 754110 w 4211486"/>
              <a:gd name="connsiteY6" fmla="*/ 2507669 h 4160905"/>
              <a:gd name="connsiteX7" fmla="*/ 66481 w 4211486"/>
              <a:gd name="connsiteY7" fmla="*/ 1300661 h 4160905"/>
              <a:gd name="connsiteX8" fmla="*/ 59166 w 4211486"/>
              <a:gd name="connsiteY8" fmla="*/ 715445 h 4160905"/>
              <a:gd name="connsiteX9" fmla="*/ 351774 w 4211486"/>
              <a:gd name="connsiteY9" fmla="*/ 239957 h 4160905"/>
              <a:gd name="connsiteX10" fmla="*/ 783371 w 4211486"/>
              <a:gd name="connsiteY10" fmla="*/ 20501 h 4160905"/>
              <a:gd name="connsiteX11" fmla="*/ 1317380 w 4211486"/>
              <a:gd name="connsiteY11" fmla="*/ 35132 h 4160905"/>
              <a:gd name="connsiteX12" fmla="*/ 1690455 w 4211486"/>
              <a:gd name="connsiteY12" fmla="*/ 247273 h 4160905"/>
              <a:gd name="connsiteX13" fmla="*/ 1953803 w 4211486"/>
              <a:gd name="connsiteY13" fmla="*/ 598402 h 4160905"/>
              <a:gd name="connsiteX14" fmla="*/ 2034270 w 4211486"/>
              <a:gd name="connsiteY14" fmla="*/ 978793 h 4160905"/>
              <a:gd name="connsiteX15" fmla="*/ 2261041 w 4211486"/>
              <a:gd name="connsiteY15" fmla="*/ 1849301 h 4160905"/>
              <a:gd name="connsiteX16" fmla="*/ 2473182 w 4211486"/>
              <a:gd name="connsiteY16" fmla="*/ 2697865 h 4160905"/>
              <a:gd name="connsiteX17" fmla="*/ 2678007 w 4211486"/>
              <a:gd name="connsiteY17" fmla="*/ 3048994 h 4160905"/>
              <a:gd name="connsiteX18" fmla="*/ 2919409 w 4211486"/>
              <a:gd name="connsiteY18" fmla="*/ 3261135 h 4160905"/>
              <a:gd name="connsiteX19" fmla="*/ 3285169 w 4211486"/>
              <a:gd name="connsiteY19" fmla="*/ 3531797 h 4160905"/>
              <a:gd name="connsiteX20" fmla="*/ 3797233 w 4211486"/>
              <a:gd name="connsiteY20" fmla="*/ 3839036 h 4160905"/>
              <a:gd name="connsiteX21" fmla="*/ 4170308 w 4211486"/>
              <a:gd name="connsiteY21" fmla="*/ 3992655 h 4160905"/>
              <a:gd name="connsiteX22" fmla="*/ 4199569 w 4211486"/>
              <a:gd name="connsiteY22" fmla="*/ 4058492 h 4160905"/>
              <a:gd name="connsiteX23" fmla="*/ 4148363 w 4211486"/>
              <a:gd name="connsiteY23" fmla="*/ 4153589 h 4160905"/>
              <a:gd name="connsiteX0" fmla="*/ 4089841 w 4211486"/>
              <a:gd name="connsiteY0" fmla="*/ 4160905 h 4160905"/>
              <a:gd name="connsiteX1" fmla="*/ 3687505 w 4211486"/>
              <a:gd name="connsiteY1" fmla="*/ 4109698 h 4160905"/>
              <a:gd name="connsiteX2" fmla="*/ 3138865 w 4211486"/>
              <a:gd name="connsiteY2" fmla="*/ 4036546 h 4160905"/>
              <a:gd name="connsiteX3" fmla="*/ 2663377 w 4211486"/>
              <a:gd name="connsiteY3" fmla="*/ 3919503 h 4160905"/>
              <a:gd name="connsiteX4" fmla="*/ 1887966 w 4211486"/>
              <a:gd name="connsiteY4" fmla="*/ 3751253 h 4160905"/>
              <a:gd name="connsiteX5" fmla="*/ 1339326 w 4211486"/>
              <a:gd name="connsiteY5" fmla="*/ 3385495 h 4160905"/>
              <a:gd name="connsiteX6" fmla="*/ 754110 w 4211486"/>
              <a:gd name="connsiteY6" fmla="*/ 2507669 h 4160905"/>
              <a:gd name="connsiteX7" fmla="*/ 66481 w 4211486"/>
              <a:gd name="connsiteY7" fmla="*/ 1300661 h 4160905"/>
              <a:gd name="connsiteX8" fmla="*/ 59166 w 4211486"/>
              <a:gd name="connsiteY8" fmla="*/ 715445 h 4160905"/>
              <a:gd name="connsiteX9" fmla="*/ 351774 w 4211486"/>
              <a:gd name="connsiteY9" fmla="*/ 239957 h 4160905"/>
              <a:gd name="connsiteX10" fmla="*/ 783371 w 4211486"/>
              <a:gd name="connsiteY10" fmla="*/ 20501 h 4160905"/>
              <a:gd name="connsiteX11" fmla="*/ 1317380 w 4211486"/>
              <a:gd name="connsiteY11" fmla="*/ 35132 h 4160905"/>
              <a:gd name="connsiteX12" fmla="*/ 1690455 w 4211486"/>
              <a:gd name="connsiteY12" fmla="*/ 247273 h 4160905"/>
              <a:gd name="connsiteX13" fmla="*/ 1953803 w 4211486"/>
              <a:gd name="connsiteY13" fmla="*/ 598402 h 4160905"/>
              <a:gd name="connsiteX14" fmla="*/ 2034270 w 4211486"/>
              <a:gd name="connsiteY14" fmla="*/ 978793 h 4160905"/>
              <a:gd name="connsiteX15" fmla="*/ 2261041 w 4211486"/>
              <a:gd name="connsiteY15" fmla="*/ 1849301 h 4160905"/>
              <a:gd name="connsiteX16" fmla="*/ 2473182 w 4211486"/>
              <a:gd name="connsiteY16" fmla="*/ 2697865 h 4160905"/>
              <a:gd name="connsiteX17" fmla="*/ 2678007 w 4211486"/>
              <a:gd name="connsiteY17" fmla="*/ 3048994 h 4160905"/>
              <a:gd name="connsiteX18" fmla="*/ 2919409 w 4211486"/>
              <a:gd name="connsiteY18" fmla="*/ 3261135 h 4160905"/>
              <a:gd name="connsiteX19" fmla="*/ 3285169 w 4211486"/>
              <a:gd name="connsiteY19" fmla="*/ 3531797 h 4160905"/>
              <a:gd name="connsiteX20" fmla="*/ 3797233 w 4211486"/>
              <a:gd name="connsiteY20" fmla="*/ 3839036 h 4160905"/>
              <a:gd name="connsiteX21" fmla="*/ 4170308 w 4211486"/>
              <a:gd name="connsiteY21" fmla="*/ 3992655 h 4160905"/>
              <a:gd name="connsiteX22" fmla="*/ 4199569 w 4211486"/>
              <a:gd name="connsiteY22" fmla="*/ 4058492 h 4160905"/>
              <a:gd name="connsiteX23" fmla="*/ 4148363 w 4211486"/>
              <a:gd name="connsiteY23" fmla="*/ 4153589 h 4160905"/>
              <a:gd name="connsiteX0" fmla="*/ 4089841 w 4211486"/>
              <a:gd name="connsiteY0" fmla="*/ 4160905 h 4160905"/>
              <a:gd name="connsiteX1" fmla="*/ 3687505 w 4211486"/>
              <a:gd name="connsiteY1" fmla="*/ 4109698 h 4160905"/>
              <a:gd name="connsiteX2" fmla="*/ 3138865 w 4211486"/>
              <a:gd name="connsiteY2" fmla="*/ 4036546 h 4160905"/>
              <a:gd name="connsiteX3" fmla="*/ 2568280 w 4211486"/>
              <a:gd name="connsiteY3" fmla="*/ 3926818 h 4160905"/>
              <a:gd name="connsiteX4" fmla="*/ 1887966 w 4211486"/>
              <a:gd name="connsiteY4" fmla="*/ 3751253 h 4160905"/>
              <a:gd name="connsiteX5" fmla="*/ 1339326 w 4211486"/>
              <a:gd name="connsiteY5" fmla="*/ 3385495 h 4160905"/>
              <a:gd name="connsiteX6" fmla="*/ 754110 w 4211486"/>
              <a:gd name="connsiteY6" fmla="*/ 2507669 h 4160905"/>
              <a:gd name="connsiteX7" fmla="*/ 66481 w 4211486"/>
              <a:gd name="connsiteY7" fmla="*/ 1300661 h 4160905"/>
              <a:gd name="connsiteX8" fmla="*/ 59166 w 4211486"/>
              <a:gd name="connsiteY8" fmla="*/ 715445 h 4160905"/>
              <a:gd name="connsiteX9" fmla="*/ 351774 w 4211486"/>
              <a:gd name="connsiteY9" fmla="*/ 239957 h 4160905"/>
              <a:gd name="connsiteX10" fmla="*/ 783371 w 4211486"/>
              <a:gd name="connsiteY10" fmla="*/ 20501 h 4160905"/>
              <a:gd name="connsiteX11" fmla="*/ 1317380 w 4211486"/>
              <a:gd name="connsiteY11" fmla="*/ 35132 h 4160905"/>
              <a:gd name="connsiteX12" fmla="*/ 1690455 w 4211486"/>
              <a:gd name="connsiteY12" fmla="*/ 247273 h 4160905"/>
              <a:gd name="connsiteX13" fmla="*/ 1953803 w 4211486"/>
              <a:gd name="connsiteY13" fmla="*/ 598402 h 4160905"/>
              <a:gd name="connsiteX14" fmla="*/ 2034270 w 4211486"/>
              <a:gd name="connsiteY14" fmla="*/ 978793 h 4160905"/>
              <a:gd name="connsiteX15" fmla="*/ 2261041 w 4211486"/>
              <a:gd name="connsiteY15" fmla="*/ 1849301 h 4160905"/>
              <a:gd name="connsiteX16" fmla="*/ 2473182 w 4211486"/>
              <a:gd name="connsiteY16" fmla="*/ 2697865 h 4160905"/>
              <a:gd name="connsiteX17" fmla="*/ 2678007 w 4211486"/>
              <a:gd name="connsiteY17" fmla="*/ 3048994 h 4160905"/>
              <a:gd name="connsiteX18" fmla="*/ 2919409 w 4211486"/>
              <a:gd name="connsiteY18" fmla="*/ 3261135 h 4160905"/>
              <a:gd name="connsiteX19" fmla="*/ 3285169 w 4211486"/>
              <a:gd name="connsiteY19" fmla="*/ 3531797 h 4160905"/>
              <a:gd name="connsiteX20" fmla="*/ 3797233 w 4211486"/>
              <a:gd name="connsiteY20" fmla="*/ 3839036 h 4160905"/>
              <a:gd name="connsiteX21" fmla="*/ 4170308 w 4211486"/>
              <a:gd name="connsiteY21" fmla="*/ 3992655 h 4160905"/>
              <a:gd name="connsiteX22" fmla="*/ 4199569 w 4211486"/>
              <a:gd name="connsiteY22" fmla="*/ 4058492 h 4160905"/>
              <a:gd name="connsiteX23" fmla="*/ 4148363 w 4211486"/>
              <a:gd name="connsiteY23" fmla="*/ 4153589 h 4160905"/>
              <a:gd name="connsiteX0" fmla="*/ 4089841 w 4211486"/>
              <a:gd name="connsiteY0" fmla="*/ 4160905 h 4160905"/>
              <a:gd name="connsiteX1" fmla="*/ 3687505 w 4211486"/>
              <a:gd name="connsiteY1" fmla="*/ 4109698 h 4160905"/>
              <a:gd name="connsiteX2" fmla="*/ 3138865 w 4211486"/>
              <a:gd name="connsiteY2" fmla="*/ 4036546 h 4160905"/>
              <a:gd name="connsiteX3" fmla="*/ 2568280 w 4211486"/>
              <a:gd name="connsiteY3" fmla="*/ 3926818 h 4160905"/>
              <a:gd name="connsiteX4" fmla="*/ 1887966 w 4211486"/>
              <a:gd name="connsiteY4" fmla="*/ 3751253 h 4160905"/>
              <a:gd name="connsiteX5" fmla="*/ 1339326 w 4211486"/>
              <a:gd name="connsiteY5" fmla="*/ 3385495 h 4160905"/>
              <a:gd name="connsiteX6" fmla="*/ 754110 w 4211486"/>
              <a:gd name="connsiteY6" fmla="*/ 2507669 h 4160905"/>
              <a:gd name="connsiteX7" fmla="*/ 66481 w 4211486"/>
              <a:gd name="connsiteY7" fmla="*/ 1300661 h 4160905"/>
              <a:gd name="connsiteX8" fmla="*/ 59166 w 4211486"/>
              <a:gd name="connsiteY8" fmla="*/ 715445 h 4160905"/>
              <a:gd name="connsiteX9" fmla="*/ 351774 w 4211486"/>
              <a:gd name="connsiteY9" fmla="*/ 239957 h 4160905"/>
              <a:gd name="connsiteX10" fmla="*/ 783371 w 4211486"/>
              <a:gd name="connsiteY10" fmla="*/ 20501 h 4160905"/>
              <a:gd name="connsiteX11" fmla="*/ 1317380 w 4211486"/>
              <a:gd name="connsiteY11" fmla="*/ 35132 h 4160905"/>
              <a:gd name="connsiteX12" fmla="*/ 1690455 w 4211486"/>
              <a:gd name="connsiteY12" fmla="*/ 247273 h 4160905"/>
              <a:gd name="connsiteX13" fmla="*/ 1924543 w 4211486"/>
              <a:gd name="connsiteY13" fmla="*/ 547196 h 4160905"/>
              <a:gd name="connsiteX14" fmla="*/ 2034270 w 4211486"/>
              <a:gd name="connsiteY14" fmla="*/ 978793 h 4160905"/>
              <a:gd name="connsiteX15" fmla="*/ 2261041 w 4211486"/>
              <a:gd name="connsiteY15" fmla="*/ 1849301 h 4160905"/>
              <a:gd name="connsiteX16" fmla="*/ 2473182 w 4211486"/>
              <a:gd name="connsiteY16" fmla="*/ 2697865 h 4160905"/>
              <a:gd name="connsiteX17" fmla="*/ 2678007 w 4211486"/>
              <a:gd name="connsiteY17" fmla="*/ 3048994 h 4160905"/>
              <a:gd name="connsiteX18" fmla="*/ 2919409 w 4211486"/>
              <a:gd name="connsiteY18" fmla="*/ 3261135 h 4160905"/>
              <a:gd name="connsiteX19" fmla="*/ 3285169 w 4211486"/>
              <a:gd name="connsiteY19" fmla="*/ 3531797 h 4160905"/>
              <a:gd name="connsiteX20" fmla="*/ 3797233 w 4211486"/>
              <a:gd name="connsiteY20" fmla="*/ 3839036 h 4160905"/>
              <a:gd name="connsiteX21" fmla="*/ 4170308 w 4211486"/>
              <a:gd name="connsiteY21" fmla="*/ 3992655 h 4160905"/>
              <a:gd name="connsiteX22" fmla="*/ 4199569 w 4211486"/>
              <a:gd name="connsiteY22" fmla="*/ 4058492 h 4160905"/>
              <a:gd name="connsiteX23" fmla="*/ 4148363 w 4211486"/>
              <a:gd name="connsiteY23" fmla="*/ 4153589 h 4160905"/>
              <a:gd name="connsiteX0" fmla="*/ 4089841 w 4211486"/>
              <a:gd name="connsiteY0" fmla="*/ 4160905 h 4160905"/>
              <a:gd name="connsiteX1" fmla="*/ 3687505 w 4211486"/>
              <a:gd name="connsiteY1" fmla="*/ 4109698 h 4160905"/>
              <a:gd name="connsiteX2" fmla="*/ 3138865 w 4211486"/>
              <a:gd name="connsiteY2" fmla="*/ 4036546 h 4160905"/>
              <a:gd name="connsiteX3" fmla="*/ 2568280 w 4211486"/>
              <a:gd name="connsiteY3" fmla="*/ 3926818 h 4160905"/>
              <a:gd name="connsiteX4" fmla="*/ 1887966 w 4211486"/>
              <a:gd name="connsiteY4" fmla="*/ 3751253 h 4160905"/>
              <a:gd name="connsiteX5" fmla="*/ 1339326 w 4211486"/>
              <a:gd name="connsiteY5" fmla="*/ 3385495 h 4160905"/>
              <a:gd name="connsiteX6" fmla="*/ 754110 w 4211486"/>
              <a:gd name="connsiteY6" fmla="*/ 2507669 h 4160905"/>
              <a:gd name="connsiteX7" fmla="*/ 66481 w 4211486"/>
              <a:gd name="connsiteY7" fmla="*/ 1300661 h 4160905"/>
              <a:gd name="connsiteX8" fmla="*/ 59166 w 4211486"/>
              <a:gd name="connsiteY8" fmla="*/ 715445 h 4160905"/>
              <a:gd name="connsiteX9" fmla="*/ 351774 w 4211486"/>
              <a:gd name="connsiteY9" fmla="*/ 239957 h 4160905"/>
              <a:gd name="connsiteX10" fmla="*/ 783371 w 4211486"/>
              <a:gd name="connsiteY10" fmla="*/ 20501 h 4160905"/>
              <a:gd name="connsiteX11" fmla="*/ 1317380 w 4211486"/>
              <a:gd name="connsiteY11" fmla="*/ 35132 h 4160905"/>
              <a:gd name="connsiteX12" fmla="*/ 1690455 w 4211486"/>
              <a:gd name="connsiteY12" fmla="*/ 247273 h 4160905"/>
              <a:gd name="connsiteX13" fmla="*/ 1924543 w 4211486"/>
              <a:gd name="connsiteY13" fmla="*/ 547196 h 4160905"/>
              <a:gd name="connsiteX14" fmla="*/ 2034270 w 4211486"/>
              <a:gd name="connsiteY14" fmla="*/ 978793 h 4160905"/>
              <a:gd name="connsiteX15" fmla="*/ 2261041 w 4211486"/>
              <a:gd name="connsiteY15" fmla="*/ 1849301 h 4160905"/>
              <a:gd name="connsiteX16" fmla="*/ 2429291 w 4211486"/>
              <a:gd name="connsiteY16" fmla="*/ 2617398 h 4160905"/>
              <a:gd name="connsiteX17" fmla="*/ 2678007 w 4211486"/>
              <a:gd name="connsiteY17" fmla="*/ 3048994 h 4160905"/>
              <a:gd name="connsiteX18" fmla="*/ 2919409 w 4211486"/>
              <a:gd name="connsiteY18" fmla="*/ 3261135 h 4160905"/>
              <a:gd name="connsiteX19" fmla="*/ 3285169 w 4211486"/>
              <a:gd name="connsiteY19" fmla="*/ 3531797 h 4160905"/>
              <a:gd name="connsiteX20" fmla="*/ 3797233 w 4211486"/>
              <a:gd name="connsiteY20" fmla="*/ 3839036 h 4160905"/>
              <a:gd name="connsiteX21" fmla="*/ 4170308 w 4211486"/>
              <a:gd name="connsiteY21" fmla="*/ 3992655 h 4160905"/>
              <a:gd name="connsiteX22" fmla="*/ 4199569 w 4211486"/>
              <a:gd name="connsiteY22" fmla="*/ 4058492 h 4160905"/>
              <a:gd name="connsiteX23" fmla="*/ 4148363 w 4211486"/>
              <a:gd name="connsiteY23" fmla="*/ 4153589 h 4160905"/>
              <a:gd name="connsiteX0" fmla="*/ 4064037 w 4185682"/>
              <a:gd name="connsiteY0" fmla="*/ 4160905 h 4160905"/>
              <a:gd name="connsiteX1" fmla="*/ 3661701 w 4185682"/>
              <a:gd name="connsiteY1" fmla="*/ 4109698 h 4160905"/>
              <a:gd name="connsiteX2" fmla="*/ 3113061 w 4185682"/>
              <a:gd name="connsiteY2" fmla="*/ 4036546 h 4160905"/>
              <a:gd name="connsiteX3" fmla="*/ 2542476 w 4185682"/>
              <a:gd name="connsiteY3" fmla="*/ 3926818 h 4160905"/>
              <a:gd name="connsiteX4" fmla="*/ 1862162 w 4185682"/>
              <a:gd name="connsiteY4" fmla="*/ 3751253 h 4160905"/>
              <a:gd name="connsiteX5" fmla="*/ 1313522 w 4185682"/>
              <a:gd name="connsiteY5" fmla="*/ 3385495 h 4160905"/>
              <a:gd name="connsiteX6" fmla="*/ 728306 w 4185682"/>
              <a:gd name="connsiteY6" fmla="*/ 2507669 h 4160905"/>
              <a:gd name="connsiteX7" fmla="*/ 84568 w 4185682"/>
              <a:gd name="connsiteY7" fmla="*/ 1388444 h 4160905"/>
              <a:gd name="connsiteX8" fmla="*/ 33362 w 4185682"/>
              <a:gd name="connsiteY8" fmla="*/ 715445 h 4160905"/>
              <a:gd name="connsiteX9" fmla="*/ 325970 w 4185682"/>
              <a:gd name="connsiteY9" fmla="*/ 239957 h 4160905"/>
              <a:gd name="connsiteX10" fmla="*/ 757567 w 4185682"/>
              <a:gd name="connsiteY10" fmla="*/ 20501 h 4160905"/>
              <a:gd name="connsiteX11" fmla="*/ 1291576 w 4185682"/>
              <a:gd name="connsiteY11" fmla="*/ 35132 h 4160905"/>
              <a:gd name="connsiteX12" fmla="*/ 1664651 w 4185682"/>
              <a:gd name="connsiteY12" fmla="*/ 247273 h 4160905"/>
              <a:gd name="connsiteX13" fmla="*/ 1898739 w 4185682"/>
              <a:gd name="connsiteY13" fmla="*/ 547196 h 4160905"/>
              <a:gd name="connsiteX14" fmla="*/ 2008466 w 4185682"/>
              <a:gd name="connsiteY14" fmla="*/ 978793 h 4160905"/>
              <a:gd name="connsiteX15" fmla="*/ 2235237 w 4185682"/>
              <a:gd name="connsiteY15" fmla="*/ 1849301 h 4160905"/>
              <a:gd name="connsiteX16" fmla="*/ 2403487 w 4185682"/>
              <a:gd name="connsiteY16" fmla="*/ 2617398 h 4160905"/>
              <a:gd name="connsiteX17" fmla="*/ 2652203 w 4185682"/>
              <a:gd name="connsiteY17" fmla="*/ 3048994 h 4160905"/>
              <a:gd name="connsiteX18" fmla="*/ 2893605 w 4185682"/>
              <a:gd name="connsiteY18" fmla="*/ 3261135 h 4160905"/>
              <a:gd name="connsiteX19" fmla="*/ 3259365 w 4185682"/>
              <a:gd name="connsiteY19" fmla="*/ 3531797 h 4160905"/>
              <a:gd name="connsiteX20" fmla="*/ 3771429 w 4185682"/>
              <a:gd name="connsiteY20" fmla="*/ 3839036 h 4160905"/>
              <a:gd name="connsiteX21" fmla="*/ 4144504 w 4185682"/>
              <a:gd name="connsiteY21" fmla="*/ 3992655 h 4160905"/>
              <a:gd name="connsiteX22" fmla="*/ 4173765 w 4185682"/>
              <a:gd name="connsiteY22" fmla="*/ 4058492 h 4160905"/>
              <a:gd name="connsiteX23" fmla="*/ 4122559 w 4185682"/>
              <a:gd name="connsiteY23" fmla="*/ 4153589 h 4160905"/>
              <a:gd name="connsiteX0" fmla="*/ 4071823 w 4193468"/>
              <a:gd name="connsiteY0" fmla="*/ 4160905 h 4160905"/>
              <a:gd name="connsiteX1" fmla="*/ 3669487 w 4193468"/>
              <a:gd name="connsiteY1" fmla="*/ 4109698 h 4160905"/>
              <a:gd name="connsiteX2" fmla="*/ 3120847 w 4193468"/>
              <a:gd name="connsiteY2" fmla="*/ 4036546 h 4160905"/>
              <a:gd name="connsiteX3" fmla="*/ 2550262 w 4193468"/>
              <a:gd name="connsiteY3" fmla="*/ 3926818 h 4160905"/>
              <a:gd name="connsiteX4" fmla="*/ 1869948 w 4193468"/>
              <a:gd name="connsiteY4" fmla="*/ 3751253 h 4160905"/>
              <a:gd name="connsiteX5" fmla="*/ 1321308 w 4193468"/>
              <a:gd name="connsiteY5" fmla="*/ 3385495 h 4160905"/>
              <a:gd name="connsiteX6" fmla="*/ 736092 w 4193468"/>
              <a:gd name="connsiteY6" fmla="*/ 2507669 h 4160905"/>
              <a:gd name="connsiteX7" fmla="*/ 77723 w 4193468"/>
              <a:gd name="connsiteY7" fmla="*/ 1359184 h 4160905"/>
              <a:gd name="connsiteX8" fmla="*/ 41148 w 4193468"/>
              <a:gd name="connsiteY8" fmla="*/ 715445 h 4160905"/>
              <a:gd name="connsiteX9" fmla="*/ 333756 w 4193468"/>
              <a:gd name="connsiteY9" fmla="*/ 239957 h 4160905"/>
              <a:gd name="connsiteX10" fmla="*/ 765353 w 4193468"/>
              <a:gd name="connsiteY10" fmla="*/ 20501 h 4160905"/>
              <a:gd name="connsiteX11" fmla="*/ 1299362 w 4193468"/>
              <a:gd name="connsiteY11" fmla="*/ 35132 h 4160905"/>
              <a:gd name="connsiteX12" fmla="*/ 1672437 w 4193468"/>
              <a:gd name="connsiteY12" fmla="*/ 247273 h 4160905"/>
              <a:gd name="connsiteX13" fmla="*/ 1906525 w 4193468"/>
              <a:gd name="connsiteY13" fmla="*/ 547196 h 4160905"/>
              <a:gd name="connsiteX14" fmla="*/ 2016252 w 4193468"/>
              <a:gd name="connsiteY14" fmla="*/ 978793 h 4160905"/>
              <a:gd name="connsiteX15" fmla="*/ 2243023 w 4193468"/>
              <a:gd name="connsiteY15" fmla="*/ 1849301 h 4160905"/>
              <a:gd name="connsiteX16" fmla="*/ 2411273 w 4193468"/>
              <a:gd name="connsiteY16" fmla="*/ 2617398 h 4160905"/>
              <a:gd name="connsiteX17" fmla="*/ 2659989 w 4193468"/>
              <a:gd name="connsiteY17" fmla="*/ 3048994 h 4160905"/>
              <a:gd name="connsiteX18" fmla="*/ 2901391 w 4193468"/>
              <a:gd name="connsiteY18" fmla="*/ 3261135 h 4160905"/>
              <a:gd name="connsiteX19" fmla="*/ 3267151 w 4193468"/>
              <a:gd name="connsiteY19" fmla="*/ 3531797 h 4160905"/>
              <a:gd name="connsiteX20" fmla="*/ 3779215 w 4193468"/>
              <a:gd name="connsiteY20" fmla="*/ 3839036 h 4160905"/>
              <a:gd name="connsiteX21" fmla="*/ 4152290 w 4193468"/>
              <a:gd name="connsiteY21" fmla="*/ 3992655 h 4160905"/>
              <a:gd name="connsiteX22" fmla="*/ 4181551 w 4193468"/>
              <a:gd name="connsiteY22" fmla="*/ 4058492 h 4160905"/>
              <a:gd name="connsiteX23" fmla="*/ 4130345 w 4193468"/>
              <a:gd name="connsiteY23" fmla="*/ 4153589 h 4160905"/>
              <a:gd name="connsiteX0" fmla="*/ 4071823 w 4193468"/>
              <a:gd name="connsiteY0" fmla="*/ 4160905 h 4160905"/>
              <a:gd name="connsiteX1" fmla="*/ 3669487 w 4193468"/>
              <a:gd name="connsiteY1" fmla="*/ 4109698 h 4160905"/>
              <a:gd name="connsiteX2" fmla="*/ 3120847 w 4193468"/>
              <a:gd name="connsiteY2" fmla="*/ 4036546 h 4160905"/>
              <a:gd name="connsiteX3" fmla="*/ 2557578 w 4193468"/>
              <a:gd name="connsiteY3" fmla="*/ 3875612 h 4160905"/>
              <a:gd name="connsiteX4" fmla="*/ 1869948 w 4193468"/>
              <a:gd name="connsiteY4" fmla="*/ 3751253 h 4160905"/>
              <a:gd name="connsiteX5" fmla="*/ 1321308 w 4193468"/>
              <a:gd name="connsiteY5" fmla="*/ 3385495 h 4160905"/>
              <a:gd name="connsiteX6" fmla="*/ 736092 w 4193468"/>
              <a:gd name="connsiteY6" fmla="*/ 2507669 h 4160905"/>
              <a:gd name="connsiteX7" fmla="*/ 77723 w 4193468"/>
              <a:gd name="connsiteY7" fmla="*/ 1359184 h 4160905"/>
              <a:gd name="connsiteX8" fmla="*/ 41148 w 4193468"/>
              <a:gd name="connsiteY8" fmla="*/ 715445 h 4160905"/>
              <a:gd name="connsiteX9" fmla="*/ 333756 w 4193468"/>
              <a:gd name="connsiteY9" fmla="*/ 239957 h 4160905"/>
              <a:gd name="connsiteX10" fmla="*/ 765353 w 4193468"/>
              <a:gd name="connsiteY10" fmla="*/ 20501 h 4160905"/>
              <a:gd name="connsiteX11" fmla="*/ 1299362 w 4193468"/>
              <a:gd name="connsiteY11" fmla="*/ 35132 h 4160905"/>
              <a:gd name="connsiteX12" fmla="*/ 1672437 w 4193468"/>
              <a:gd name="connsiteY12" fmla="*/ 247273 h 4160905"/>
              <a:gd name="connsiteX13" fmla="*/ 1906525 w 4193468"/>
              <a:gd name="connsiteY13" fmla="*/ 547196 h 4160905"/>
              <a:gd name="connsiteX14" fmla="*/ 2016252 w 4193468"/>
              <a:gd name="connsiteY14" fmla="*/ 978793 h 4160905"/>
              <a:gd name="connsiteX15" fmla="*/ 2243023 w 4193468"/>
              <a:gd name="connsiteY15" fmla="*/ 1849301 h 4160905"/>
              <a:gd name="connsiteX16" fmla="*/ 2411273 w 4193468"/>
              <a:gd name="connsiteY16" fmla="*/ 2617398 h 4160905"/>
              <a:gd name="connsiteX17" fmla="*/ 2659989 w 4193468"/>
              <a:gd name="connsiteY17" fmla="*/ 3048994 h 4160905"/>
              <a:gd name="connsiteX18" fmla="*/ 2901391 w 4193468"/>
              <a:gd name="connsiteY18" fmla="*/ 3261135 h 4160905"/>
              <a:gd name="connsiteX19" fmla="*/ 3267151 w 4193468"/>
              <a:gd name="connsiteY19" fmla="*/ 3531797 h 4160905"/>
              <a:gd name="connsiteX20" fmla="*/ 3779215 w 4193468"/>
              <a:gd name="connsiteY20" fmla="*/ 3839036 h 4160905"/>
              <a:gd name="connsiteX21" fmla="*/ 4152290 w 4193468"/>
              <a:gd name="connsiteY21" fmla="*/ 3992655 h 4160905"/>
              <a:gd name="connsiteX22" fmla="*/ 4181551 w 4193468"/>
              <a:gd name="connsiteY22" fmla="*/ 4058492 h 4160905"/>
              <a:gd name="connsiteX23" fmla="*/ 4130345 w 4193468"/>
              <a:gd name="connsiteY23" fmla="*/ 4153589 h 4160905"/>
              <a:gd name="connsiteX0" fmla="*/ 4071823 w 4193468"/>
              <a:gd name="connsiteY0" fmla="*/ 4160905 h 4160905"/>
              <a:gd name="connsiteX1" fmla="*/ 3669487 w 4193468"/>
              <a:gd name="connsiteY1" fmla="*/ 4109698 h 4160905"/>
              <a:gd name="connsiteX2" fmla="*/ 3120847 w 4193468"/>
              <a:gd name="connsiteY2" fmla="*/ 4036546 h 4160905"/>
              <a:gd name="connsiteX3" fmla="*/ 2557578 w 4193468"/>
              <a:gd name="connsiteY3" fmla="*/ 3941448 h 4160905"/>
              <a:gd name="connsiteX4" fmla="*/ 1869948 w 4193468"/>
              <a:gd name="connsiteY4" fmla="*/ 3751253 h 4160905"/>
              <a:gd name="connsiteX5" fmla="*/ 1321308 w 4193468"/>
              <a:gd name="connsiteY5" fmla="*/ 3385495 h 4160905"/>
              <a:gd name="connsiteX6" fmla="*/ 736092 w 4193468"/>
              <a:gd name="connsiteY6" fmla="*/ 2507669 h 4160905"/>
              <a:gd name="connsiteX7" fmla="*/ 77723 w 4193468"/>
              <a:gd name="connsiteY7" fmla="*/ 1359184 h 4160905"/>
              <a:gd name="connsiteX8" fmla="*/ 41148 w 4193468"/>
              <a:gd name="connsiteY8" fmla="*/ 715445 h 4160905"/>
              <a:gd name="connsiteX9" fmla="*/ 333756 w 4193468"/>
              <a:gd name="connsiteY9" fmla="*/ 239957 h 4160905"/>
              <a:gd name="connsiteX10" fmla="*/ 765353 w 4193468"/>
              <a:gd name="connsiteY10" fmla="*/ 20501 h 4160905"/>
              <a:gd name="connsiteX11" fmla="*/ 1299362 w 4193468"/>
              <a:gd name="connsiteY11" fmla="*/ 35132 h 4160905"/>
              <a:gd name="connsiteX12" fmla="*/ 1672437 w 4193468"/>
              <a:gd name="connsiteY12" fmla="*/ 247273 h 4160905"/>
              <a:gd name="connsiteX13" fmla="*/ 1906525 w 4193468"/>
              <a:gd name="connsiteY13" fmla="*/ 547196 h 4160905"/>
              <a:gd name="connsiteX14" fmla="*/ 2016252 w 4193468"/>
              <a:gd name="connsiteY14" fmla="*/ 978793 h 4160905"/>
              <a:gd name="connsiteX15" fmla="*/ 2243023 w 4193468"/>
              <a:gd name="connsiteY15" fmla="*/ 1849301 h 4160905"/>
              <a:gd name="connsiteX16" fmla="*/ 2411273 w 4193468"/>
              <a:gd name="connsiteY16" fmla="*/ 2617398 h 4160905"/>
              <a:gd name="connsiteX17" fmla="*/ 2659989 w 4193468"/>
              <a:gd name="connsiteY17" fmla="*/ 3048994 h 4160905"/>
              <a:gd name="connsiteX18" fmla="*/ 2901391 w 4193468"/>
              <a:gd name="connsiteY18" fmla="*/ 3261135 h 4160905"/>
              <a:gd name="connsiteX19" fmla="*/ 3267151 w 4193468"/>
              <a:gd name="connsiteY19" fmla="*/ 3531797 h 4160905"/>
              <a:gd name="connsiteX20" fmla="*/ 3779215 w 4193468"/>
              <a:gd name="connsiteY20" fmla="*/ 3839036 h 4160905"/>
              <a:gd name="connsiteX21" fmla="*/ 4152290 w 4193468"/>
              <a:gd name="connsiteY21" fmla="*/ 3992655 h 4160905"/>
              <a:gd name="connsiteX22" fmla="*/ 4181551 w 4193468"/>
              <a:gd name="connsiteY22" fmla="*/ 4058492 h 4160905"/>
              <a:gd name="connsiteX23" fmla="*/ 4130345 w 4193468"/>
              <a:gd name="connsiteY23" fmla="*/ 4153589 h 4160905"/>
              <a:gd name="connsiteX0" fmla="*/ 4071823 w 4193468"/>
              <a:gd name="connsiteY0" fmla="*/ 4160905 h 4160905"/>
              <a:gd name="connsiteX1" fmla="*/ 3669487 w 4193468"/>
              <a:gd name="connsiteY1" fmla="*/ 4109698 h 4160905"/>
              <a:gd name="connsiteX2" fmla="*/ 3120847 w 4193468"/>
              <a:gd name="connsiteY2" fmla="*/ 4036546 h 4160905"/>
              <a:gd name="connsiteX3" fmla="*/ 2557578 w 4193468"/>
              <a:gd name="connsiteY3" fmla="*/ 3941448 h 4160905"/>
              <a:gd name="connsiteX4" fmla="*/ 1818742 w 4193468"/>
              <a:gd name="connsiteY4" fmla="*/ 3707362 h 4160905"/>
              <a:gd name="connsiteX5" fmla="*/ 1321308 w 4193468"/>
              <a:gd name="connsiteY5" fmla="*/ 3385495 h 4160905"/>
              <a:gd name="connsiteX6" fmla="*/ 736092 w 4193468"/>
              <a:gd name="connsiteY6" fmla="*/ 2507669 h 4160905"/>
              <a:gd name="connsiteX7" fmla="*/ 77723 w 4193468"/>
              <a:gd name="connsiteY7" fmla="*/ 1359184 h 4160905"/>
              <a:gd name="connsiteX8" fmla="*/ 41148 w 4193468"/>
              <a:gd name="connsiteY8" fmla="*/ 715445 h 4160905"/>
              <a:gd name="connsiteX9" fmla="*/ 333756 w 4193468"/>
              <a:gd name="connsiteY9" fmla="*/ 239957 h 4160905"/>
              <a:gd name="connsiteX10" fmla="*/ 765353 w 4193468"/>
              <a:gd name="connsiteY10" fmla="*/ 20501 h 4160905"/>
              <a:gd name="connsiteX11" fmla="*/ 1299362 w 4193468"/>
              <a:gd name="connsiteY11" fmla="*/ 35132 h 4160905"/>
              <a:gd name="connsiteX12" fmla="*/ 1672437 w 4193468"/>
              <a:gd name="connsiteY12" fmla="*/ 247273 h 4160905"/>
              <a:gd name="connsiteX13" fmla="*/ 1906525 w 4193468"/>
              <a:gd name="connsiteY13" fmla="*/ 547196 h 4160905"/>
              <a:gd name="connsiteX14" fmla="*/ 2016252 w 4193468"/>
              <a:gd name="connsiteY14" fmla="*/ 978793 h 4160905"/>
              <a:gd name="connsiteX15" fmla="*/ 2243023 w 4193468"/>
              <a:gd name="connsiteY15" fmla="*/ 1849301 h 4160905"/>
              <a:gd name="connsiteX16" fmla="*/ 2411273 w 4193468"/>
              <a:gd name="connsiteY16" fmla="*/ 2617398 h 4160905"/>
              <a:gd name="connsiteX17" fmla="*/ 2659989 w 4193468"/>
              <a:gd name="connsiteY17" fmla="*/ 3048994 h 4160905"/>
              <a:gd name="connsiteX18" fmla="*/ 2901391 w 4193468"/>
              <a:gd name="connsiteY18" fmla="*/ 3261135 h 4160905"/>
              <a:gd name="connsiteX19" fmla="*/ 3267151 w 4193468"/>
              <a:gd name="connsiteY19" fmla="*/ 3531797 h 4160905"/>
              <a:gd name="connsiteX20" fmla="*/ 3779215 w 4193468"/>
              <a:gd name="connsiteY20" fmla="*/ 3839036 h 4160905"/>
              <a:gd name="connsiteX21" fmla="*/ 4152290 w 4193468"/>
              <a:gd name="connsiteY21" fmla="*/ 3992655 h 4160905"/>
              <a:gd name="connsiteX22" fmla="*/ 4181551 w 4193468"/>
              <a:gd name="connsiteY22" fmla="*/ 4058492 h 4160905"/>
              <a:gd name="connsiteX23" fmla="*/ 4130345 w 4193468"/>
              <a:gd name="connsiteY23" fmla="*/ 4153589 h 4160905"/>
              <a:gd name="connsiteX0" fmla="*/ 4071823 w 4193468"/>
              <a:gd name="connsiteY0" fmla="*/ 4160905 h 4160905"/>
              <a:gd name="connsiteX1" fmla="*/ 3669487 w 4193468"/>
              <a:gd name="connsiteY1" fmla="*/ 4109698 h 4160905"/>
              <a:gd name="connsiteX2" fmla="*/ 3120847 w 4193468"/>
              <a:gd name="connsiteY2" fmla="*/ 4036546 h 4160905"/>
              <a:gd name="connsiteX3" fmla="*/ 2557578 w 4193468"/>
              <a:gd name="connsiteY3" fmla="*/ 3941448 h 4160905"/>
              <a:gd name="connsiteX4" fmla="*/ 1928470 w 4193468"/>
              <a:gd name="connsiteY4" fmla="*/ 3765883 h 4160905"/>
              <a:gd name="connsiteX5" fmla="*/ 1321308 w 4193468"/>
              <a:gd name="connsiteY5" fmla="*/ 3385495 h 4160905"/>
              <a:gd name="connsiteX6" fmla="*/ 736092 w 4193468"/>
              <a:gd name="connsiteY6" fmla="*/ 2507669 h 4160905"/>
              <a:gd name="connsiteX7" fmla="*/ 77723 w 4193468"/>
              <a:gd name="connsiteY7" fmla="*/ 1359184 h 4160905"/>
              <a:gd name="connsiteX8" fmla="*/ 41148 w 4193468"/>
              <a:gd name="connsiteY8" fmla="*/ 715445 h 4160905"/>
              <a:gd name="connsiteX9" fmla="*/ 333756 w 4193468"/>
              <a:gd name="connsiteY9" fmla="*/ 239957 h 4160905"/>
              <a:gd name="connsiteX10" fmla="*/ 765353 w 4193468"/>
              <a:gd name="connsiteY10" fmla="*/ 20501 h 4160905"/>
              <a:gd name="connsiteX11" fmla="*/ 1299362 w 4193468"/>
              <a:gd name="connsiteY11" fmla="*/ 35132 h 4160905"/>
              <a:gd name="connsiteX12" fmla="*/ 1672437 w 4193468"/>
              <a:gd name="connsiteY12" fmla="*/ 247273 h 4160905"/>
              <a:gd name="connsiteX13" fmla="*/ 1906525 w 4193468"/>
              <a:gd name="connsiteY13" fmla="*/ 547196 h 4160905"/>
              <a:gd name="connsiteX14" fmla="*/ 2016252 w 4193468"/>
              <a:gd name="connsiteY14" fmla="*/ 978793 h 4160905"/>
              <a:gd name="connsiteX15" fmla="*/ 2243023 w 4193468"/>
              <a:gd name="connsiteY15" fmla="*/ 1849301 h 4160905"/>
              <a:gd name="connsiteX16" fmla="*/ 2411273 w 4193468"/>
              <a:gd name="connsiteY16" fmla="*/ 2617398 h 4160905"/>
              <a:gd name="connsiteX17" fmla="*/ 2659989 w 4193468"/>
              <a:gd name="connsiteY17" fmla="*/ 3048994 h 4160905"/>
              <a:gd name="connsiteX18" fmla="*/ 2901391 w 4193468"/>
              <a:gd name="connsiteY18" fmla="*/ 3261135 h 4160905"/>
              <a:gd name="connsiteX19" fmla="*/ 3267151 w 4193468"/>
              <a:gd name="connsiteY19" fmla="*/ 3531797 h 4160905"/>
              <a:gd name="connsiteX20" fmla="*/ 3779215 w 4193468"/>
              <a:gd name="connsiteY20" fmla="*/ 3839036 h 4160905"/>
              <a:gd name="connsiteX21" fmla="*/ 4152290 w 4193468"/>
              <a:gd name="connsiteY21" fmla="*/ 3992655 h 4160905"/>
              <a:gd name="connsiteX22" fmla="*/ 4181551 w 4193468"/>
              <a:gd name="connsiteY22" fmla="*/ 4058492 h 4160905"/>
              <a:gd name="connsiteX23" fmla="*/ 4130345 w 4193468"/>
              <a:gd name="connsiteY23" fmla="*/ 4153589 h 4160905"/>
              <a:gd name="connsiteX0" fmla="*/ 4071823 w 4193468"/>
              <a:gd name="connsiteY0" fmla="*/ 4160905 h 4160905"/>
              <a:gd name="connsiteX1" fmla="*/ 3669487 w 4193468"/>
              <a:gd name="connsiteY1" fmla="*/ 4109698 h 4160905"/>
              <a:gd name="connsiteX2" fmla="*/ 3120847 w 4193468"/>
              <a:gd name="connsiteY2" fmla="*/ 4036546 h 4160905"/>
              <a:gd name="connsiteX3" fmla="*/ 2557578 w 4193468"/>
              <a:gd name="connsiteY3" fmla="*/ 3941448 h 4160905"/>
              <a:gd name="connsiteX4" fmla="*/ 1928470 w 4193468"/>
              <a:gd name="connsiteY4" fmla="*/ 3765883 h 4160905"/>
              <a:gd name="connsiteX5" fmla="*/ 1277416 w 4193468"/>
              <a:gd name="connsiteY5" fmla="*/ 3356234 h 4160905"/>
              <a:gd name="connsiteX6" fmla="*/ 736092 w 4193468"/>
              <a:gd name="connsiteY6" fmla="*/ 2507669 h 4160905"/>
              <a:gd name="connsiteX7" fmla="*/ 77723 w 4193468"/>
              <a:gd name="connsiteY7" fmla="*/ 1359184 h 4160905"/>
              <a:gd name="connsiteX8" fmla="*/ 41148 w 4193468"/>
              <a:gd name="connsiteY8" fmla="*/ 715445 h 4160905"/>
              <a:gd name="connsiteX9" fmla="*/ 333756 w 4193468"/>
              <a:gd name="connsiteY9" fmla="*/ 239957 h 4160905"/>
              <a:gd name="connsiteX10" fmla="*/ 765353 w 4193468"/>
              <a:gd name="connsiteY10" fmla="*/ 20501 h 4160905"/>
              <a:gd name="connsiteX11" fmla="*/ 1299362 w 4193468"/>
              <a:gd name="connsiteY11" fmla="*/ 35132 h 4160905"/>
              <a:gd name="connsiteX12" fmla="*/ 1672437 w 4193468"/>
              <a:gd name="connsiteY12" fmla="*/ 247273 h 4160905"/>
              <a:gd name="connsiteX13" fmla="*/ 1906525 w 4193468"/>
              <a:gd name="connsiteY13" fmla="*/ 547196 h 4160905"/>
              <a:gd name="connsiteX14" fmla="*/ 2016252 w 4193468"/>
              <a:gd name="connsiteY14" fmla="*/ 978793 h 4160905"/>
              <a:gd name="connsiteX15" fmla="*/ 2243023 w 4193468"/>
              <a:gd name="connsiteY15" fmla="*/ 1849301 h 4160905"/>
              <a:gd name="connsiteX16" fmla="*/ 2411273 w 4193468"/>
              <a:gd name="connsiteY16" fmla="*/ 2617398 h 4160905"/>
              <a:gd name="connsiteX17" fmla="*/ 2659989 w 4193468"/>
              <a:gd name="connsiteY17" fmla="*/ 3048994 h 4160905"/>
              <a:gd name="connsiteX18" fmla="*/ 2901391 w 4193468"/>
              <a:gd name="connsiteY18" fmla="*/ 3261135 h 4160905"/>
              <a:gd name="connsiteX19" fmla="*/ 3267151 w 4193468"/>
              <a:gd name="connsiteY19" fmla="*/ 3531797 h 4160905"/>
              <a:gd name="connsiteX20" fmla="*/ 3779215 w 4193468"/>
              <a:gd name="connsiteY20" fmla="*/ 3839036 h 4160905"/>
              <a:gd name="connsiteX21" fmla="*/ 4152290 w 4193468"/>
              <a:gd name="connsiteY21" fmla="*/ 3992655 h 4160905"/>
              <a:gd name="connsiteX22" fmla="*/ 4181551 w 4193468"/>
              <a:gd name="connsiteY22" fmla="*/ 4058492 h 4160905"/>
              <a:gd name="connsiteX23" fmla="*/ 4130345 w 4193468"/>
              <a:gd name="connsiteY23" fmla="*/ 4153589 h 416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3468" h="4160905">
                <a:moveTo>
                  <a:pt x="4071823" y="4160905"/>
                </a:moveTo>
                <a:lnTo>
                  <a:pt x="3669487" y="4109698"/>
                </a:lnTo>
                <a:lnTo>
                  <a:pt x="3120847" y="4036546"/>
                </a:lnTo>
                <a:cubicBezTo>
                  <a:pt x="2935529" y="4008504"/>
                  <a:pt x="2756307" y="3986558"/>
                  <a:pt x="2557578" y="3941448"/>
                </a:cubicBezTo>
                <a:cubicBezTo>
                  <a:pt x="2358849" y="3896338"/>
                  <a:pt x="2141830" y="3863419"/>
                  <a:pt x="1928470" y="3765883"/>
                </a:cubicBezTo>
                <a:cubicBezTo>
                  <a:pt x="1715110" y="3668347"/>
                  <a:pt x="1476146" y="3565936"/>
                  <a:pt x="1277416" y="3356234"/>
                </a:cubicBezTo>
                <a:cubicBezTo>
                  <a:pt x="1078686" y="3146532"/>
                  <a:pt x="936041" y="2840511"/>
                  <a:pt x="736092" y="2507669"/>
                </a:cubicBezTo>
                <a:cubicBezTo>
                  <a:pt x="536143" y="2174827"/>
                  <a:pt x="193547" y="1657888"/>
                  <a:pt x="77723" y="1359184"/>
                </a:cubicBezTo>
                <a:cubicBezTo>
                  <a:pt x="-38101" y="1060480"/>
                  <a:pt x="-1524" y="901983"/>
                  <a:pt x="41148" y="715445"/>
                </a:cubicBezTo>
                <a:cubicBezTo>
                  <a:pt x="83820" y="528907"/>
                  <a:pt x="213055" y="355781"/>
                  <a:pt x="333756" y="239957"/>
                </a:cubicBezTo>
                <a:cubicBezTo>
                  <a:pt x="454457" y="124133"/>
                  <a:pt x="604419" y="54639"/>
                  <a:pt x="765353" y="20501"/>
                </a:cubicBezTo>
                <a:cubicBezTo>
                  <a:pt x="926287" y="-13637"/>
                  <a:pt x="1148181" y="-2663"/>
                  <a:pt x="1299362" y="35132"/>
                </a:cubicBezTo>
                <a:cubicBezTo>
                  <a:pt x="1450543" y="72927"/>
                  <a:pt x="1571243" y="161929"/>
                  <a:pt x="1672437" y="247273"/>
                </a:cubicBezTo>
                <a:cubicBezTo>
                  <a:pt x="1773631" y="332617"/>
                  <a:pt x="1849222" y="425276"/>
                  <a:pt x="1906525" y="547196"/>
                </a:cubicBezTo>
                <a:cubicBezTo>
                  <a:pt x="1963827" y="669116"/>
                  <a:pt x="1960169" y="761776"/>
                  <a:pt x="2016252" y="978793"/>
                </a:cubicBezTo>
                <a:cubicBezTo>
                  <a:pt x="2072335" y="1195810"/>
                  <a:pt x="2177186" y="1576200"/>
                  <a:pt x="2243023" y="1849301"/>
                </a:cubicBezTo>
                <a:cubicBezTo>
                  <a:pt x="2308860" y="2122402"/>
                  <a:pt x="2341779" y="2417449"/>
                  <a:pt x="2411273" y="2617398"/>
                </a:cubicBezTo>
                <a:cubicBezTo>
                  <a:pt x="2480767" y="2817347"/>
                  <a:pt x="2578303" y="2941705"/>
                  <a:pt x="2659989" y="3048994"/>
                </a:cubicBezTo>
                <a:cubicBezTo>
                  <a:pt x="2741675" y="3156283"/>
                  <a:pt x="2800197" y="3180668"/>
                  <a:pt x="2901391" y="3261135"/>
                </a:cubicBezTo>
                <a:cubicBezTo>
                  <a:pt x="3002585" y="3341602"/>
                  <a:pt x="3120847" y="3435480"/>
                  <a:pt x="3267151" y="3531797"/>
                </a:cubicBezTo>
                <a:cubicBezTo>
                  <a:pt x="3413455" y="3628114"/>
                  <a:pt x="3631692" y="3762226"/>
                  <a:pt x="3779215" y="3839036"/>
                </a:cubicBezTo>
                <a:cubicBezTo>
                  <a:pt x="3926738" y="3915846"/>
                  <a:pt x="4085234" y="3956079"/>
                  <a:pt x="4152290" y="3992655"/>
                </a:cubicBezTo>
                <a:cubicBezTo>
                  <a:pt x="4219346" y="4029231"/>
                  <a:pt x="4185208" y="4031670"/>
                  <a:pt x="4181551" y="4058492"/>
                </a:cubicBezTo>
                <a:cubicBezTo>
                  <a:pt x="4177894" y="4085314"/>
                  <a:pt x="4154119" y="4119451"/>
                  <a:pt x="4130345" y="4153589"/>
                </a:cubicBezTo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eaLnBrk="0" hangingPunct="0"/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55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1" y="2286000"/>
            <a:ext cx="4190999" cy="3352800"/>
          </a:xfrm>
        </p:spPr>
      </p:pic>
      <p:sp>
        <p:nvSpPr>
          <p:cNvPr id="14339" name="Oval 1"/>
          <p:cNvSpPr>
            <a:spLocks noChangeArrowheads="1"/>
          </p:cNvSpPr>
          <p:nvPr/>
        </p:nvSpPr>
        <p:spPr bwMode="auto">
          <a:xfrm>
            <a:off x="2514600" y="4267200"/>
            <a:ext cx="457200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990600" y="720725"/>
            <a:ext cx="7086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Forecast cone is not an “impact cone”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1981200"/>
            <a:ext cx="434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cone is only a representation of the most likely path the CENTER of a storm will take.</a:t>
            </a:r>
          </a:p>
          <a:p>
            <a:pPr algn="l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 can extend well beyond the cone, especially for large storms.</a:t>
            </a:r>
          </a:p>
          <a:p>
            <a:pPr algn="l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left, Hurricane Ike remained well south of the LA coast, and southeast LA was never in the cone, but storm surge from Ike exceeded that of Gustav in some places.</a:t>
            </a:r>
          </a:p>
        </p:txBody>
      </p:sp>
    </p:spTree>
    <p:extLst>
      <p:ext uri="{BB962C8B-B14F-4D97-AF65-F5344CB8AC3E}">
        <p14:creationId xmlns:p14="http://schemas.microsoft.com/office/powerpoint/2010/main" val="37503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533400" y="193040"/>
            <a:ext cx="8229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3600" dirty="0" smtClean="0"/>
          </a:p>
        </p:txBody>
      </p:sp>
      <p:pic>
        <p:nvPicPr>
          <p:cNvPr id="1047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3" y="1992630"/>
            <a:ext cx="50521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990600" y="0"/>
            <a:ext cx="7086600" cy="1219199"/>
          </a:xfrm>
          <a:prstGeom prst="rect">
            <a:avLst/>
          </a:prstGeom>
          <a:effectLst/>
        </p:spPr>
        <p:txBody>
          <a:bodyPr vert="horz" lIns="0" tIns="9144" rIns="0" bIns="9144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 smtClean="0"/>
              <a:t>5 Day Tropical Weather Outlook</a:t>
            </a:r>
          </a:p>
          <a:p>
            <a:pPr algn="ctr" fontAlgn="auto">
              <a:spcAft>
                <a:spcPts val="0"/>
              </a:spcAft>
            </a:pPr>
            <a:r>
              <a:rPr lang="en-US" sz="3600" dirty="0" smtClean="0"/>
              <a:t>What Does It Mean?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166" y="1773972"/>
            <a:ext cx="36994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indicates location of current disturbance</a:t>
            </a:r>
          </a:p>
          <a:p>
            <a:pPr algn="l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is determined by the probability of development over the next 5 days</a:t>
            </a:r>
          </a:p>
          <a:p>
            <a:pPr algn="l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shaded areas indicate the general areas in which development could occur over the next 5 days – can be used to infer a VERY generalized track.</a:t>
            </a:r>
          </a:p>
        </p:txBody>
      </p:sp>
    </p:spTree>
    <p:extLst>
      <p:ext uri="{BB962C8B-B14F-4D97-AF65-F5344CB8AC3E}">
        <p14:creationId xmlns:p14="http://schemas.microsoft.com/office/powerpoint/2010/main" val="15039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990600" y="568325"/>
            <a:ext cx="7086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400" dirty="0" smtClean="0"/>
              <a:t>Potential Storm Surge Inundation Graphic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1447800"/>
            <a:ext cx="472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Becoming “operational” for the 2016 season</a:t>
            </a:r>
          </a:p>
          <a:p>
            <a:pPr algn="l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available roughly 48 hours before arrival of tropical storm force winds (basically once watches are issued)</a:t>
            </a:r>
          </a:p>
          <a:p>
            <a:pPr algn="l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“Reasonable” worst case scenario based on current NHC forecast. </a:t>
            </a:r>
          </a:p>
          <a:p>
            <a:pPr algn="l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flood levels are is given in feet above ground, based on current forecast</a:t>
            </a:r>
          </a:p>
          <a:p>
            <a:pPr algn="l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change slightly from forecast to forecast, so do not interpret the colors as hard set boundaries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9"/>
          <a:stretch/>
        </p:blipFill>
        <p:spPr>
          <a:xfrm>
            <a:off x="152400" y="1600200"/>
            <a:ext cx="3886200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990600" y="603250"/>
            <a:ext cx="7086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400" dirty="0" smtClean="0"/>
              <a:t>Experimental Storm Surge </a:t>
            </a:r>
            <a:br>
              <a:rPr lang="en-US" sz="4400" dirty="0" smtClean="0"/>
            </a:br>
            <a:r>
              <a:rPr lang="en-US" sz="4400" dirty="0" smtClean="0"/>
              <a:t>Watch/Warning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800" y="1524000"/>
            <a:ext cx="5257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Still “experimental” for this season.</a:t>
            </a:r>
          </a:p>
          <a:p>
            <a:pPr algn="l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timeline: 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Issued 48 hours before possibility of life-threatening surge, or other hazards that would hinder evacuations.</a:t>
            </a:r>
          </a:p>
          <a:p>
            <a:pPr algn="l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Warning timeline:</a:t>
            </a:r>
          </a:p>
          <a:p>
            <a:pPr algn="l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Issued 36 hours before possibility of life-threatening surge, or other hazards that would hinder evacuations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a result of collaboration between NHC and local offices.</a:t>
            </a:r>
          </a:p>
          <a:p>
            <a:pPr algn="l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Issued for areas where “life threatening” inundation is possible (greater than 3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4" name="Picture 3" descr="SSWWG Color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347013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Website: www.weather.gov/neworleans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Twitter:  @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NWSNewOrleans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Facebook: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NWSNewOrleans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14069"/>
            <a:ext cx="2367126" cy="28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49" y="3886202"/>
            <a:ext cx="3426102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r="2920"/>
          <a:stretch/>
        </p:blipFill>
        <p:spPr>
          <a:xfrm>
            <a:off x="6553200" y="3714069"/>
            <a:ext cx="2350058" cy="2839131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990600" y="568325"/>
            <a:ext cx="7086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400" dirty="0" smtClean="0"/>
              <a:t>Stronger Social Media Presence</a:t>
            </a:r>
          </a:p>
        </p:txBody>
      </p:sp>
    </p:spTree>
    <p:extLst>
      <p:ext uri="{BB962C8B-B14F-4D97-AF65-F5344CB8AC3E}">
        <p14:creationId xmlns:p14="http://schemas.microsoft.com/office/powerpoint/2010/main" val="4612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111563" cy="4525963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Basically a webpage optimized for use on mobile devices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access to a multitude of weather outlooks and products in an easy to use interface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useful information for hazardous weather is accessed via the “EMA” button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tx1"/>
              </a:buClr>
              <a:buSzPct val="10000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nnovation.srh.noaa.gov/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ertool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990600" y="568325"/>
            <a:ext cx="7086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400" dirty="0" smtClean="0"/>
              <a:t>Mobile Emergency </a:t>
            </a:r>
            <a:br>
              <a:rPr lang="en-US" sz="4400" dirty="0" smtClean="0"/>
            </a:br>
            <a:r>
              <a:rPr lang="en-US" sz="4400" dirty="0" smtClean="0"/>
              <a:t>Response Tool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63" y="1828800"/>
            <a:ext cx="344917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9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2015 Seasonal Recap</a:t>
            </a:r>
            <a:endParaRPr lang="en-US" dirty="0"/>
          </a:p>
        </p:txBody>
      </p:sp>
      <p:pic>
        <p:nvPicPr>
          <p:cNvPr id="1026" name="Picture 2" descr="http://weather.unisys.com/hurricane/atlantic/2015/track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 b="8281"/>
          <a:stretch/>
        </p:blipFill>
        <p:spPr bwMode="auto">
          <a:xfrm>
            <a:off x="76200" y="1716407"/>
            <a:ext cx="5717381" cy="399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1905000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normal activity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Named Storms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Hurricanes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 Hurricanes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2 tropical storms impacted the continental US.  No significant impact to Louisiana.</a:t>
            </a:r>
          </a:p>
        </p:txBody>
      </p:sp>
    </p:spTree>
    <p:extLst>
      <p:ext uri="{BB962C8B-B14F-4D97-AF65-F5344CB8AC3E}">
        <p14:creationId xmlns:p14="http://schemas.microsoft.com/office/powerpoint/2010/main" val="24872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111563" cy="487680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SzPct val="10000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“EMA” Button will provide most useful information for hazardous weather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weather outlooks accessed via the “Storm Prediction Center” button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 cyclone forecasts and outlooks accessed via the “hurricane center” button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recent weather briefings from our office accessible via the “briefings” button (pdf files should load quickly due to small file size)</a:t>
            </a:r>
            <a:endParaRPr lang="en-US" dirty="0"/>
          </a:p>
          <a:p>
            <a:pPr marL="0" indent="0">
              <a:buClr>
                <a:schemeClr val="tx1"/>
              </a:buClr>
              <a:buSzPct val="100000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990600" y="568325"/>
            <a:ext cx="7086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400" dirty="0" smtClean="0"/>
              <a:t>Mobile Emergency </a:t>
            </a:r>
            <a:br>
              <a:rPr lang="en-US" sz="4400" dirty="0" smtClean="0"/>
            </a:br>
            <a:r>
              <a:rPr lang="en-US" sz="4400" dirty="0" smtClean="0"/>
              <a:t>Response Tool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2724150" cy="49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7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6106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Websites 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www.weather.gov/neworleans   (main page)</a:t>
            </a:r>
          </a:p>
          <a:p>
            <a:pPr marL="1663700" indent="0"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www.weather.gov/neworleans/?n=embrief2    	(briefings)</a:t>
            </a:r>
          </a:p>
          <a:p>
            <a:pPr marL="0" indent="0"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Telephone</a:t>
            </a:r>
          </a:p>
          <a:p>
            <a:pPr marL="356616" lvl="1" indent="0">
              <a:buNone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985-649-0429  x4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504-522-7330    x4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720725"/>
            <a:ext cx="8229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NWS New Orleans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78821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78356"/>
              </p:ext>
            </p:extLst>
          </p:nvPr>
        </p:nvGraphicFramePr>
        <p:xfrm>
          <a:off x="1295400" y="2209800"/>
          <a:ext cx="5817066" cy="377735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07066"/>
                <a:gridCol w="1066800"/>
                <a:gridCol w="1371600"/>
                <a:gridCol w="1371600"/>
              </a:tblGrid>
              <a:tr h="687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Colo. State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Released April 14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NOAA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(Released late May)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49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Named Storms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??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??</a:t>
                      </a:r>
                    </a:p>
                  </a:txBody>
                  <a:tcPr anchor="ctr" horzOverflow="overflow"/>
                </a:tc>
              </a:tr>
              <a:tr h="649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Hurricanes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??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??</a:t>
                      </a:r>
                    </a:p>
                  </a:txBody>
                  <a:tcPr anchor="ctr" horzOverflow="overflow"/>
                </a:tc>
              </a:tr>
              <a:tr h="649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Major Hurricanes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??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??</a:t>
                      </a:r>
                    </a:p>
                  </a:txBody>
                  <a:tcPr anchor="ctr" horzOverflow="overflow"/>
                </a:tc>
              </a:tr>
              <a:tr h="68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Accumulated Cyclone Energy (ACE)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??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??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2016 Seasonal Outlook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7620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400" b="1" dirty="0" smtClean="0"/>
              <a:t>NOAA Outlook is not issued until latter half of May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400" b="1" dirty="0" smtClean="0"/>
              <a:t>El Nino expected to keep Atlantic activity below normal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091535"/>
            <a:ext cx="893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*CAUTION*  It only takes one storm to make a “bad” season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5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2016 Seasonal Outlook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47244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800" b="1" dirty="0" smtClean="0"/>
              <a:t>NOAA outlook will be issued in latter half of May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800" b="1" dirty="0" smtClean="0"/>
              <a:t>Colorado State outlook will be issued in mid-April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800" b="1" dirty="0" smtClean="0"/>
              <a:t>Lots of factors influence seasonal activity. Two potential big players for this year: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400" b="1" dirty="0" smtClean="0"/>
              <a:t>La Nina?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200" b="1" dirty="0" smtClean="0"/>
              <a:t>Transitioning out of El Nino with a 50% chance of being in La Nina by this summer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200" b="1" dirty="0" smtClean="0"/>
              <a:t>Typically leads to above normal activity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400" b="1" dirty="0" smtClean="0"/>
              <a:t>Atlantic Multi-decadal Oscillation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200" b="1" dirty="0" smtClean="0"/>
              <a:t>Looks like low values could persist into Summer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200" b="1" dirty="0" smtClean="0"/>
              <a:t>Typically leads to below normal activity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400" b="1" dirty="0" smtClean="0"/>
              <a:t>Other factors: Amount of dry air coming off of Africa, wind shear, </a:t>
            </a:r>
            <a:r>
              <a:rPr lang="en-US" sz="2400" b="1" dirty="0" err="1" smtClean="0"/>
              <a:t>etc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930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Seasonal Outlook </a:t>
            </a:r>
            <a:br>
              <a:rPr lang="en-US" dirty="0" smtClean="0"/>
            </a:br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4196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800" b="1" dirty="0" smtClean="0"/>
              <a:t>We do not have enough skill to give any indication of when or even IF any storms will impact land as part of the outlook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800" b="1" dirty="0" smtClean="0"/>
              <a:t>Forecast of an inactive season can lead to a false sense of security.  It only takes one storm to make it a “bad” season.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●"/>
            </a:pPr>
            <a:endParaRPr lang="en-US" sz="2800" b="1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800" b="1" dirty="0" smtClean="0"/>
              <a:t>Bottom line: Prepare anyway!</a:t>
            </a:r>
          </a:p>
        </p:txBody>
      </p:sp>
    </p:spTree>
    <p:extLst>
      <p:ext uri="{BB962C8B-B14F-4D97-AF65-F5344CB8AC3E}">
        <p14:creationId xmlns:p14="http://schemas.microsoft.com/office/powerpoint/2010/main" val="5767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urricaneTracks_1965.gif"/>
          <p:cNvPicPr>
            <a:picLocks noChangeAspect="1"/>
          </p:cNvPicPr>
          <p:nvPr/>
        </p:nvPicPr>
        <p:blipFill rotWithShape="1">
          <a:blip r:embed="rId2" cstate="print"/>
          <a:srcRect t="3414" b="7849"/>
          <a:stretch/>
        </p:blipFill>
        <p:spPr bwMode="auto">
          <a:xfrm>
            <a:off x="152400" y="1905000"/>
            <a:ext cx="55816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720725"/>
            <a:ext cx="8229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1965: Inactive Season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/>
              <a:t>High Impact for FL/LA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91200" y="22860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below normal activity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Named Storms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Hurricanes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Major Hurricane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Betsy caused significant impacts across FL and LA</a:t>
            </a:r>
          </a:p>
        </p:txBody>
      </p:sp>
    </p:spTree>
    <p:extLst>
      <p:ext uri="{BB962C8B-B14F-4D97-AF65-F5344CB8AC3E}">
        <p14:creationId xmlns:p14="http://schemas.microsoft.com/office/powerpoint/2010/main" val="19415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tlcTracks_1992_Unisys.gif"/>
          <p:cNvPicPr>
            <a:picLocks noChangeAspect="1"/>
          </p:cNvPicPr>
          <p:nvPr/>
        </p:nvPicPr>
        <p:blipFill rotWithShape="1">
          <a:blip r:embed="rId2" cstate="print"/>
          <a:srcRect t="4359" b="8039"/>
          <a:stretch/>
        </p:blipFill>
        <p:spPr bwMode="auto">
          <a:xfrm>
            <a:off x="152400" y="1892300"/>
            <a:ext cx="5562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1200" y="1981200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 El Ni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ñ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l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below normal activity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Named Storms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Hurricanes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Major Hurricane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caused significant impacts across  FL and LA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720725"/>
            <a:ext cx="8229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1992: Inactive Season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/>
              <a:t>High Impact for FL/LA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ck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 b="8594"/>
          <a:stretch/>
        </p:blipFill>
        <p:spPr bwMode="auto">
          <a:xfrm>
            <a:off x="102136" y="1908969"/>
            <a:ext cx="5612864" cy="38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19812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Named Storms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Tropical Storms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Hurricanes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Major Hurricanes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 impact across LA/MS caused by weak tropical depressions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720725"/>
            <a:ext cx="8229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2010: Active Season</a:t>
            </a:r>
          </a:p>
          <a:p>
            <a:pPr algn="ctr" fontAlgn="auto">
              <a:spcAft>
                <a:spcPts val="0"/>
              </a:spcAft>
            </a:pPr>
            <a:r>
              <a:rPr lang="en-US" dirty="0" smtClean="0"/>
              <a:t>Minimal Impact for LA/MS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457200" y="644525"/>
            <a:ext cx="8229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Seasonal Forecasts </a:t>
            </a:r>
            <a:br>
              <a:rPr lang="en-US" dirty="0" smtClean="0"/>
            </a:br>
            <a:r>
              <a:rPr lang="en-US" dirty="0" smtClean="0"/>
              <a:t>Can Be Wrong</a:t>
            </a:r>
            <a:endParaRPr lang="en-US" dirty="0"/>
          </a:p>
        </p:txBody>
      </p:sp>
      <p:pic>
        <p:nvPicPr>
          <p:cNvPr id="1037316" name="Picture 4" descr="Preliminary Atlantic Tropical Cyclone Trac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4571" r="1550"/>
          <a:stretch/>
        </p:blipFill>
        <p:spPr bwMode="auto">
          <a:xfrm>
            <a:off x="304800" y="1981200"/>
            <a:ext cx="534322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3900" y="1917174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forecast:</a:t>
            </a:r>
          </a:p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13-20 named storms</a:t>
            </a:r>
          </a:p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7-11 hurricanes</a:t>
            </a:r>
          </a:p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3-6 major hurricanes</a:t>
            </a:r>
          </a:p>
          <a:p>
            <a:pPr algn="l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reality:</a:t>
            </a:r>
          </a:p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named storms</a:t>
            </a:r>
          </a:p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hurricanes</a:t>
            </a:r>
          </a:p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major hurricanes</a:t>
            </a:r>
          </a:p>
        </p:txBody>
      </p:sp>
    </p:spTree>
    <p:extLst>
      <p:ext uri="{BB962C8B-B14F-4D97-AF65-F5344CB8AC3E}">
        <p14:creationId xmlns:p14="http://schemas.microsoft.com/office/powerpoint/2010/main" val="17694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36768</TotalTime>
  <Words>859</Words>
  <Application>Microsoft Office PowerPoint</Application>
  <PresentationFormat>On-screen Show (4:3)</PresentationFormat>
  <Paragraphs>179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Deluxe</vt:lpstr>
      <vt:lpstr>Blank Presentation</vt:lpstr>
      <vt:lpstr>2016 Hurricane Season</vt:lpstr>
      <vt:lpstr>2015 Seasonal Recap</vt:lpstr>
      <vt:lpstr>2016 Seasonal Outlook</vt:lpstr>
      <vt:lpstr>2016 Seasonal Outlook</vt:lpstr>
      <vt:lpstr>Seasonal Outlook  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Weather Service 3rd Quarter Review 2001</dc:title>
  <dc:creator>David Pascual</dc:creator>
  <cp:lastModifiedBy>frank.revitte</cp:lastModifiedBy>
  <cp:revision>1369</cp:revision>
  <dcterms:created xsi:type="dcterms:W3CDTF">2001-08-02T19:44:25Z</dcterms:created>
  <dcterms:modified xsi:type="dcterms:W3CDTF">2016-04-12T21:30:28Z</dcterms:modified>
</cp:coreProperties>
</file>