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65" r:id="rId2"/>
    <p:sldId id="258" r:id="rId3"/>
    <p:sldId id="259" r:id="rId4"/>
    <p:sldId id="260" r:id="rId5"/>
    <p:sldId id="261" r:id="rId6"/>
    <p:sldId id="267" r:id="rId7"/>
    <p:sldId id="263" r:id="rId8"/>
    <p:sldId id="270" r:id="rId9"/>
    <p:sldId id="269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5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22" autoAdjust="0"/>
  </p:normalViewPr>
  <p:slideViewPr>
    <p:cSldViewPr>
      <p:cViewPr>
        <p:scale>
          <a:sx n="115" d="100"/>
          <a:sy n="115" d="100"/>
        </p:scale>
        <p:origin x="-474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72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10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7B02E-27CC-4179-87A5-D0766A5D193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7B987-6792-4294-817E-C5BEAD329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B987-6792-4294-817E-C5BEAD3290A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7620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B987-6792-4294-817E-C5BEAD3290A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B987-6792-4294-817E-C5BEAD3290A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B987-6792-4294-817E-C5BEAD3290A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B987-6792-4294-817E-C5BEAD3290A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B987-6792-4294-817E-C5BEAD3290A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B987-6792-4294-817E-C5BEAD3290A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B987-6792-4294-817E-C5BEAD3290A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ackground_left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457200"/>
            <a:ext cx="923925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8747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-528638" y="-539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24161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2378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747713" y="3762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0" y="381000"/>
            <a:ext cx="4724400" cy="22098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2667000"/>
            <a:ext cx="4724400" cy="2209800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Arial Black" pitchFamily="-65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477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FB866D-0029-498A-928D-B2D9EBA30A1E}" type="slidenum">
              <a:rPr lang="en-US"/>
              <a:pPr>
                <a:defRPr/>
              </a:pPr>
              <a:t>‹#›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1668B3-1D4A-4839-AEC4-E579DCC6E601}" type="slidenum">
              <a:rPr lang="en-US"/>
              <a:pPr>
                <a:defRPr/>
              </a:pPr>
              <a:t>‹#›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295400"/>
            <a:ext cx="20193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95400"/>
            <a:ext cx="59055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113A6A-F3A7-4D81-9DF1-728B2D7C8D4D}" type="slidenum">
              <a:rPr lang="en-US"/>
              <a:pPr>
                <a:defRPr/>
              </a:pPr>
              <a:t>‹#›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19A9DD-05A7-4DC6-BAC1-1439F510C01E}" type="slidenum">
              <a:rPr lang="en-US"/>
              <a:pPr>
                <a:defRPr/>
              </a:pPr>
              <a:t>‹#›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CB55E4-016E-4640-9280-2379E3EAA1AE}" type="slidenum">
              <a:rPr lang="en-US"/>
              <a:pPr>
                <a:defRPr/>
              </a:pPr>
              <a:t>‹#›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7400"/>
            <a:ext cx="396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057400"/>
            <a:ext cx="396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32EA72-7C6D-4C47-98B7-C13DC4B63AE6}" type="slidenum">
              <a:rPr lang="en-US"/>
              <a:pPr>
                <a:defRPr/>
              </a:pPr>
              <a:t>‹#›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41C867-817E-4953-9699-851457669A45}" type="slidenum">
              <a:rPr lang="en-US"/>
              <a:pPr>
                <a:defRPr/>
              </a:pPr>
              <a:t>‹#›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7422CD-AC94-48BC-89BE-B62210A082C5}" type="slidenum">
              <a:rPr lang="en-US"/>
              <a:pPr>
                <a:defRPr/>
              </a:pPr>
              <a:t>‹#›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786418-15FE-4B39-9416-E86CB58260B0}" type="slidenum">
              <a:rPr lang="en-US"/>
              <a:pPr>
                <a:defRPr/>
              </a:pPr>
              <a:t>‹#›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6E8B86-A7E3-4057-8FF8-C7C6D4FDB6E4}" type="slidenum">
              <a:rPr lang="en-US"/>
              <a:pPr>
                <a:defRPr/>
              </a:pPr>
              <a:t>‹#›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FAED6-7F5F-4209-BCAC-3AB78687F367}" type="slidenum">
              <a:rPr lang="en-US"/>
              <a:pPr>
                <a:defRPr/>
              </a:pPr>
              <a:t>‹#›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57400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3813" y="8747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-528638" y="-539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613025" y="-24161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5305425" y="-2378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9056688" y="26971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2" name="Picture 25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410325"/>
            <a:ext cx="91455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  <a:latin typeface="Helvetica" pitchFamily="-108" charset="0"/>
              </a:defRPr>
            </a:lvl1pPr>
          </a:lstStyle>
          <a:p>
            <a:pPr>
              <a:defRPr/>
            </a:pPr>
            <a:fld id="{8255010F-E1AA-4ABD-8EFF-56C0ECD10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29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0" name="Line 26"/>
          <p:cNvSpPr>
            <a:spLocks noChangeShapeType="1"/>
          </p:cNvSpPr>
          <p:nvPr userDrawn="1"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9525">
            <a:solidFill>
              <a:srgbClr val="715A35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-65" charset="0"/>
              <a:ea typeface="+mn-ea"/>
            </a:endParaRPr>
          </a:p>
        </p:txBody>
      </p:sp>
      <p:pic>
        <p:nvPicPr>
          <p:cNvPr id="3" name="Picture 13" descr="ppt_header_no logo.bmp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5"/>
        </a:buBlip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15A35"/>
        </a:buClr>
        <a:buFont typeface="Wingdings" pitchFamily="-108" charset="2"/>
        <a:buChar char="§"/>
        <a:defRPr sz="22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15A35"/>
        </a:buClr>
        <a:buFont typeface="Times" pitchFamily="-108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-108" charset="0"/>
        <a:buChar char="−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oey.Gambino@stls.frb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Eighth District Cash Operations -Business Continuity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Louisiana Banker’s Association</a:t>
            </a:r>
          </a:p>
          <a:p>
            <a:r>
              <a:rPr lang="en-US" dirty="0" smtClean="0"/>
              <a:t>Emergency </a:t>
            </a:r>
            <a:r>
              <a:rPr lang="en-US" smtClean="0"/>
              <a:t>Preparedness </a:t>
            </a:r>
          </a:p>
          <a:p>
            <a:r>
              <a:rPr lang="en-US" smtClean="0"/>
              <a:t>April 2016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458200" cy="838200"/>
          </a:xfrm>
        </p:spPr>
        <p:txBody>
          <a:bodyPr/>
          <a:lstStyle/>
          <a:p>
            <a:r>
              <a:rPr lang="en-US" dirty="0" smtClean="0"/>
              <a:t> Key Facts – FRB Cash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572000"/>
          </a:xfrm>
        </p:spPr>
        <p:txBody>
          <a:bodyPr/>
          <a:lstStyle/>
          <a:p>
            <a:r>
              <a:rPr lang="en-US" dirty="0" smtClean="0"/>
              <a:t>Priorities – During an event</a:t>
            </a:r>
          </a:p>
          <a:p>
            <a:r>
              <a:rPr lang="en-US" dirty="0" smtClean="0"/>
              <a:t>High</a:t>
            </a:r>
          </a:p>
          <a:p>
            <a:pPr lvl="1"/>
            <a:r>
              <a:rPr lang="en-US" dirty="0" smtClean="0"/>
              <a:t>Employee Safety</a:t>
            </a:r>
          </a:p>
          <a:p>
            <a:pPr lvl="1"/>
            <a:r>
              <a:rPr lang="en-US" dirty="0" smtClean="0"/>
              <a:t>Paying out currency orders</a:t>
            </a:r>
          </a:p>
          <a:p>
            <a:pPr lvl="2"/>
            <a:r>
              <a:rPr lang="en-US" dirty="0" smtClean="0"/>
              <a:t>Onsite - 40 day payable</a:t>
            </a:r>
          </a:p>
          <a:p>
            <a:pPr lvl="2"/>
            <a:r>
              <a:rPr lang="en-US" dirty="0" smtClean="0"/>
              <a:t>Offsite - Strategic Inventory Locations (SIL) </a:t>
            </a:r>
          </a:p>
          <a:p>
            <a:pPr lvl="3"/>
            <a:r>
              <a:rPr lang="en-US" dirty="0" smtClean="0"/>
              <a:t>DIs store currency in their vault- held on Fed books; 1 SIL for Memphis zone</a:t>
            </a:r>
          </a:p>
          <a:p>
            <a:pPr lvl="2"/>
            <a:r>
              <a:rPr lang="en-US" dirty="0" smtClean="0"/>
              <a:t>FRB Buddy Banks – (For Memphis: St. Louis, New Orleans, Dallas, Atlanta)</a:t>
            </a:r>
          </a:p>
          <a:p>
            <a:r>
              <a:rPr lang="en-US" dirty="0" smtClean="0"/>
              <a:t>Low</a:t>
            </a:r>
          </a:p>
          <a:p>
            <a:pPr lvl="1"/>
            <a:r>
              <a:rPr lang="en-US" dirty="0" smtClean="0"/>
              <a:t>Accepting currency deposits</a:t>
            </a:r>
          </a:p>
          <a:p>
            <a:pPr lvl="1"/>
            <a:r>
              <a:rPr lang="en-US" dirty="0" smtClean="0"/>
              <a:t>Coin transactions (deposits/orders)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A9DD-05A7-4DC6-BAC1-1439F510C0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534400" cy="685800"/>
          </a:xfrm>
        </p:spPr>
        <p:txBody>
          <a:bodyPr/>
          <a:lstStyle/>
          <a:p>
            <a:r>
              <a:rPr lang="en-US" dirty="0" smtClean="0"/>
              <a:t>Key Facts –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077200" cy="4267200"/>
          </a:xfrm>
        </p:spPr>
        <p:txBody>
          <a:bodyPr/>
          <a:lstStyle/>
          <a:p>
            <a:r>
              <a:rPr lang="en-US" sz="2000" baseline="0" dirty="0" smtClean="0">
                <a:ea typeface="ＭＳ Ｐゴシック" pitchFamily="-108" charset="-128"/>
              </a:rPr>
              <a:t>Planning Categories – Scenarios we prepare</a:t>
            </a:r>
            <a:r>
              <a:rPr lang="en-US" sz="2000" dirty="0" smtClean="0">
                <a:ea typeface="ＭＳ Ｐゴシック" pitchFamily="-108" charset="-128"/>
              </a:rPr>
              <a:t> for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ea typeface="ＭＳ Ｐゴシック" pitchFamily="-108" charset="-128"/>
              </a:rPr>
              <a:t>Conduct business continuity workshops with local DIs, A/C and SCEM</a:t>
            </a:r>
          </a:p>
          <a:p>
            <a:pPr lvl="1"/>
            <a:r>
              <a:rPr lang="en-US" sz="1800" baseline="0" dirty="0" smtClean="0">
                <a:ea typeface="ＭＳ Ｐゴシック" pitchFamily="-108" charset="-128"/>
              </a:rPr>
              <a:t>Fed</a:t>
            </a:r>
            <a:r>
              <a:rPr lang="en-US" sz="1800" dirty="0" smtClean="0">
                <a:ea typeface="ＭＳ Ｐゴシック" pitchFamily="-108" charset="-128"/>
              </a:rPr>
              <a:t> Inoperable </a:t>
            </a:r>
            <a:endParaRPr lang="en-US" sz="1400" dirty="0" smtClean="0">
              <a:ea typeface="ＭＳ Ｐゴシック" pitchFamily="-108" charset="-128"/>
            </a:endParaRPr>
          </a:p>
          <a:p>
            <a:pPr lvl="1"/>
            <a:r>
              <a:rPr lang="en-US" sz="1800" baseline="0" dirty="0" smtClean="0">
                <a:ea typeface="ＭＳ Ｐゴシック" pitchFamily="-108" charset="-128"/>
              </a:rPr>
              <a:t>High</a:t>
            </a:r>
            <a:r>
              <a:rPr lang="en-US" sz="1800" dirty="0" smtClean="0">
                <a:ea typeface="ＭＳ Ｐゴシック" pitchFamily="-108" charset="-128"/>
              </a:rPr>
              <a:t> absenteeism</a:t>
            </a:r>
          </a:p>
          <a:p>
            <a:pPr lvl="1"/>
            <a:r>
              <a:rPr lang="en-US" sz="1800" baseline="0" dirty="0" smtClean="0">
                <a:ea typeface="ＭＳ Ｐゴシック" pitchFamily="-108" charset="-128"/>
              </a:rPr>
              <a:t>Fed</a:t>
            </a:r>
            <a:r>
              <a:rPr lang="en-US" sz="1800" dirty="0" smtClean="0">
                <a:ea typeface="ＭＳ Ｐゴシック" pitchFamily="-108" charset="-128"/>
              </a:rPr>
              <a:t> automation/equipment failure</a:t>
            </a:r>
          </a:p>
          <a:p>
            <a:pPr lvl="1"/>
            <a:r>
              <a:rPr lang="en-US" sz="1800" dirty="0" smtClean="0">
                <a:ea typeface="ＭＳ Ｐゴシック" pitchFamily="-108" charset="-128"/>
              </a:rPr>
              <a:t>Customer disruption that requires Fed action</a:t>
            </a:r>
          </a:p>
          <a:p>
            <a:pPr lvl="1"/>
            <a:r>
              <a:rPr lang="en-US" sz="1800" baseline="0" dirty="0" smtClean="0">
                <a:ea typeface="ＭＳ Ｐゴシック" pitchFamily="-108" charset="-128"/>
              </a:rPr>
              <a:t>Transport</a:t>
            </a:r>
            <a:r>
              <a:rPr lang="en-US" sz="1800" dirty="0" smtClean="0">
                <a:ea typeface="ＭＳ Ｐゴシック" pitchFamily="-108" charset="-128"/>
              </a:rPr>
              <a:t> disruption that requires Fed action</a:t>
            </a:r>
          </a:p>
          <a:p>
            <a:pPr lvl="1"/>
            <a:r>
              <a:rPr lang="en-US" sz="1800" dirty="0" smtClean="0">
                <a:ea typeface="ＭＳ Ｐゴシック" pitchFamily="-108" charset="-128"/>
              </a:rPr>
              <a:t>Long-term disruption (LTD)  - events lasting beyond 3 months</a:t>
            </a:r>
          </a:p>
          <a:p>
            <a:r>
              <a:rPr lang="en-US" sz="2000" dirty="0" smtClean="0">
                <a:ea typeface="ＭＳ Ｐゴシック" pitchFamily="-108" charset="-128"/>
              </a:rPr>
              <a:t>Preparedness – known event (i.e. storm)</a:t>
            </a:r>
          </a:p>
          <a:p>
            <a:pPr lvl="1"/>
            <a:r>
              <a:rPr lang="en-US" sz="1800" dirty="0" smtClean="0">
                <a:ea typeface="ＭＳ Ｐゴシック" pitchFamily="-108" charset="-128"/>
              </a:rPr>
              <a:t>Stay tuned to weather alerts affecting Southeast region</a:t>
            </a:r>
          </a:p>
          <a:p>
            <a:pPr lvl="1"/>
            <a:r>
              <a:rPr lang="en-US" sz="1800" baseline="0" dirty="0" smtClean="0">
                <a:ea typeface="ＭＳ Ｐゴシック" pitchFamily="-108" charset="-128"/>
              </a:rPr>
              <a:t>Timely Communication/Collaboration</a:t>
            </a:r>
          </a:p>
          <a:p>
            <a:pPr lvl="2"/>
            <a:r>
              <a:rPr lang="en-US" sz="1600" dirty="0" smtClean="0">
                <a:ea typeface="ＭＳ Ｐゴシック" pitchFamily="-108" charset="-128"/>
              </a:rPr>
              <a:t>With staff, DIs, ACs, hotels, buddy banks, CPO</a:t>
            </a:r>
          </a:p>
          <a:p>
            <a:pPr lvl="1"/>
            <a:r>
              <a:rPr lang="en-US" sz="1800" baseline="0" dirty="0" smtClean="0">
                <a:ea typeface="ＭＳ Ｐゴシック" pitchFamily="-108" charset="-128"/>
              </a:rPr>
              <a:t>Our Goal – be prepared to respond quickly and effectively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9A9DD-05A7-4DC6-BAC1-1439F510C01E}" type="slidenum">
              <a:rPr lang="en-US" smtClean="0"/>
              <a:pPr>
                <a:defRPr/>
              </a:pPr>
              <a:t>3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610600" cy="838200"/>
          </a:xfrm>
        </p:spPr>
        <p:txBody>
          <a:bodyPr/>
          <a:lstStyle/>
          <a:p>
            <a:r>
              <a:rPr lang="en-US" sz="3400" dirty="0" smtClean="0"/>
              <a:t>Business Continuity – What to expect from us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267200"/>
          </a:xfrm>
        </p:spPr>
        <p:txBody>
          <a:bodyPr/>
          <a:lstStyle/>
          <a:p>
            <a:r>
              <a:rPr lang="en-US" dirty="0" smtClean="0"/>
              <a:t>Extensive Communication through web channels</a:t>
            </a:r>
          </a:p>
          <a:p>
            <a:pPr lvl="1"/>
            <a:r>
              <a:rPr lang="en-US" dirty="0" smtClean="0"/>
              <a:t>Frbservices.org</a:t>
            </a:r>
          </a:p>
          <a:p>
            <a:pPr lvl="1"/>
            <a:r>
              <a:rPr lang="en-US" dirty="0" err="1" smtClean="0"/>
              <a:t>FLWeb</a:t>
            </a:r>
            <a:r>
              <a:rPr lang="en-US" dirty="0" smtClean="0"/>
              <a:t> broadcast message</a:t>
            </a:r>
          </a:p>
          <a:p>
            <a:pPr lvl="1"/>
            <a:r>
              <a:rPr lang="en-US" dirty="0" smtClean="0"/>
              <a:t>Cash Industry Business Continuity website</a:t>
            </a:r>
          </a:p>
          <a:p>
            <a:pPr lvl="1"/>
            <a:r>
              <a:rPr lang="en-US" dirty="0" smtClean="0"/>
              <a:t>Direct call from Fed (depending on disruption)</a:t>
            </a:r>
          </a:p>
          <a:p>
            <a:r>
              <a:rPr lang="en-US" dirty="0" smtClean="0"/>
              <a:t>Response Actions</a:t>
            </a:r>
          </a:p>
          <a:p>
            <a:pPr lvl="1"/>
            <a:r>
              <a:rPr lang="en-US" dirty="0" smtClean="0"/>
              <a:t>Extend dock hours</a:t>
            </a:r>
          </a:p>
          <a:p>
            <a:pPr lvl="1"/>
            <a:r>
              <a:rPr lang="en-US" dirty="0" smtClean="0"/>
              <a:t>Buddy Bank/SIL Activation</a:t>
            </a:r>
          </a:p>
          <a:p>
            <a:pPr lvl="1"/>
            <a:r>
              <a:rPr lang="en-US" dirty="0" smtClean="0"/>
              <a:t>Stem Runs – Fed sponsored run between buddy bank and specified drop point (i.e. armored carrier or DI); primarily for orders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9A9DD-05A7-4DC6-BAC1-1439F510C01E}" type="slidenum">
              <a:rPr lang="en-US" smtClean="0"/>
              <a:pPr>
                <a:defRPr/>
              </a:pPr>
              <a:t>4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382000" cy="685800"/>
          </a:xfrm>
        </p:spPr>
        <p:txBody>
          <a:bodyPr/>
          <a:lstStyle/>
          <a:p>
            <a:r>
              <a:rPr lang="en-US" dirty="0" smtClean="0"/>
              <a:t>Business Continuity – What we ask of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419600"/>
          </a:xfrm>
        </p:spPr>
        <p:txBody>
          <a:bodyPr/>
          <a:lstStyle/>
          <a:p>
            <a:r>
              <a:rPr lang="en-US" dirty="0" smtClean="0"/>
              <a:t>Check for information updates via:</a:t>
            </a:r>
          </a:p>
          <a:p>
            <a:pPr lvl="1"/>
            <a:r>
              <a:rPr lang="en-US" dirty="0" smtClean="0"/>
              <a:t>Frbservices.org</a:t>
            </a:r>
          </a:p>
          <a:p>
            <a:pPr lvl="1"/>
            <a:r>
              <a:rPr lang="en-US" dirty="0" err="1" smtClean="0"/>
              <a:t>FLWeb</a:t>
            </a:r>
            <a:endParaRPr lang="en-US" dirty="0" smtClean="0"/>
          </a:p>
          <a:p>
            <a:pPr lvl="1"/>
            <a:r>
              <a:rPr lang="en-US" dirty="0" smtClean="0"/>
              <a:t>Cash Industry Business Continuity website (access required) </a:t>
            </a:r>
          </a:p>
          <a:p>
            <a:pPr lvl="2"/>
            <a:r>
              <a:rPr lang="en-US" dirty="0" smtClean="0"/>
              <a:t>Contact </a:t>
            </a:r>
            <a:r>
              <a:rPr lang="en-US" dirty="0" smtClean="0"/>
              <a:t>Gregory Johnson for </a:t>
            </a:r>
            <a:r>
              <a:rPr lang="en-US" dirty="0" smtClean="0"/>
              <a:t>more information </a:t>
            </a:r>
          </a:p>
          <a:p>
            <a:r>
              <a:rPr lang="en-US" dirty="0" smtClean="0"/>
              <a:t>Attempt to minimize the points of contact within your organization that may call the Fed office</a:t>
            </a:r>
          </a:p>
          <a:p>
            <a:r>
              <a:rPr lang="en-US" dirty="0" smtClean="0"/>
              <a:t>Notify the Fed and your armored carrier of alternate site and/or revised hours of operation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9A9DD-05A7-4DC6-BAC1-1439F510C01E}" type="slidenum">
              <a:rPr lang="en-US" smtClean="0"/>
              <a:pPr>
                <a:defRPr/>
              </a:pPr>
              <a:t>5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610600" cy="838200"/>
          </a:xfrm>
        </p:spPr>
        <p:txBody>
          <a:bodyPr/>
          <a:lstStyle/>
          <a:p>
            <a:r>
              <a:rPr lang="en-US" dirty="0" smtClean="0"/>
              <a:t>Business Continuity – What we ask of you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343400"/>
          </a:xfrm>
        </p:spPr>
        <p:txBody>
          <a:bodyPr/>
          <a:lstStyle/>
          <a:p>
            <a:r>
              <a:rPr lang="en-US" dirty="0" smtClean="0"/>
              <a:t>Place only critical orders ($20s/$320,000 per cash pack)</a:t>
            </a:r>
          </a:p>
          <a:p>
            <a:r>
              <a:rPr lang="en-US" dirty="0" smtClean="0"/>
              <a:t>Retain your excess currency (fit and unfit) – hold deposits</a:t>
            </a:r>
          </a:p>
          <a:p>
            <a:r>
              <a:rPr lang="en-US" dirty="0" smtClean="0"/>
              <a:t>Exchange currency among your branches</a:t>
            </a:r>
          </a:p>
          <a:p>
            <a:r>
              <a:rPr lang="en-US" dirty="0" smtClean="0"/>
              <a:t>Contact other depository institutions for cash services</a:t>
            </a:r>
          </a:p>
          <a:p>
            <a:r>
              <a:rPr lang="en-US" dirty="0" smtClean="0"/>
              <a:t>Use your branches/cash vaults in other Federal Reserve zones to order and receive on your behalf</a:t>
            </a:r>
          </a:p>
          <a:p>
            <a:r>
              <a:rPr lang="en-US" dirty="0" smtClean="0"/>
              <a:t>Keep contact lists current - update with key staffing changes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9A9DD-05A7-4DC6-BAC1-1439F510C01E}" type="slidenum">
              <a:rPr lang="en-US" smtClean="0"/>
              <a:pPr>
                <a:defRPr/>
              </a:pPr>
              <a:t>6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86800" cy="838200"/>
          </a:xfrm>
        </p:spPr>
        <p:txBody>
          <a:bodyPr/>
          <a:lstStyle/>
          <a:p>
            <a:r>
              <a:rPr lang="en-US" sz="3400" dirty="0" smtClean="0"/>
              <a:t>Key Contacts – FRB Memphis Cash Operations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267200"/>
          </a:xfrm>
        </p:spPr>
        <p:txBody>
          <a:bodyPr/>
          <a:lstStyle/>
          <a:p>
            <a:endParaRPr lang="en-US" sz="1700" dirty="0" smtClean="0"/>
          </a:p>
          <a:p>
            <a:endParaRPr lang="en-US" sz="1700" dirty="0"/>
          </a:p>
          <a:p>
            <a:r>
              <a:rPr lang="en-US" sz="1700" dirty="0" smtClean="0"/>
              <a:t>Lisa Jones – Cash Manager </a:t>
            </a:r>
          </a:p>
          <a:p>
            <a:pPr lvl="1"/>
            <a:r>
              <a:rPr lang="en-US" sz="1700" dirty="0" smtClean="0"/>
              <a:t>901-531-5037 – (office)</a:t>
            </a:r>
          </a:p>
          <a:p>
            <a:pPr lvl="1"/>
            <a:r>
              <a:rPr lang="en-US" sz="1700" dirty="0" smtClean="0"/>
              <a:t>Lisa.D.Jones@stls.frb.org</a:t>
            </a:r>
          </a:p>
          <a:p>
            <a:r>
              <a:rPr lang="en-US" sz="1700" dirty="0" smtClean="0"/>
              <a:t>Gregory Johnson – Administrative Supervisor </a:t>
            </a:r>
          </a:p>
          <a:p>
            <a:pPr lvl="1"/>
            <a:r>
              <a:rPr lang="en-US" sz="1700" dirty="0" smtClean="0"/>
              <a:t>901-531-5092</a:t>
            </a:r>
          </a:p>
          <a:p>
            <a:pPr lvl="1"/>
            <a:r>
              <a:rPr lang="en-US" sz="1700" dirty="0" smtClean="0"/>
              <a:t>Gregory.Johnson@stls.frb.org	</a:t>
            </a:r>
          </a:p>
          <a:p>
            <a:r>
              <a:rPr lang="en-US" sz="1700" dirty="0" smtClean="0"/>
              <a:t>Joey Gambino – Assistant Vice President </a:t>
            </a:r>
          </a:p>
          <a:p>
            <a:pPr lvl="1"/>
            <a:r>
              <a:rPr lang="en-US" sz="1700" dirty="0" smtClean="0"/>
              <a:t>901-531-5004</a:t>
            </a:r>
          </a:p>
          <a:p>
            <a:pPr lvl="1"/>
            <a:r>
              <a:rPr lang="en-US" sz="1700" dirty="0" smtClean="0">
                <a:hlinkClick r:id="rId3"/>
              </a:rPr>
              <a:t>Joey.Gambino@stls.frb.org</a:t>
            </a:r>
            <a:endParaRPr lang="en-US" sz="1700" dirty="0"/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icipanod49049300</a:t>
            </a:r>
            <a:endParaRPr lang="en-US" sz="2000" b="1" dirty="0">
              <a:solidFill>
                <a:schemeClr val="bg1"/>
              </a:solidFill>
            </a:endParaRPr>
          </a:p>
          <a:p>
            <a:pPr lvl="1"/>
            <a:endParaRPr lang="en-US" sz="17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9A9DD-05A7-4DC6-BAC1-1439F510C01E}" type="slidenum">
              <a:rPr lang="en-US" smtClean="0"/>
              <a:pPr>
                <a:defRPr/>
              </a:pPr>
              <a:t>7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Key Contacts- FRB Memphis Cash Operations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-5132 </a:t>
            </a:r>
            <a:r>
              <a:rPr lang="en-US" sz="2000" b="1" dirty="0">
                <a:solidFill>
                  <a:schemeClr val="bg1"/>
                </a:solidFill>
              </a:rPr>
              <a:t>ext. </a:t>
            </a:r>
            <a:r>
              <a:rPr lang="en-US" sz="2000" b="1" dirty="0" smtClean="0">
                <a:solidFill>
                  <a:schemeClr val="bg1"/>
                </a:solidFill>
              </a:rPr>
              <a:t>531-5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Me49049300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dirty="0" smtClean="0"/>
              <a:t>Memphis Cash Operations</a:t>
            </a:r>
          </a:p>
          <a:p>
            <a:pPr lvl="1"/>
            <a:r>
              <a:rPr lang="en-US" dirty="0" smtClean="0"/>
              <a:t>800-552-5132 x 531-5114</a:t>
            </a:r>
          </a:p>
          <a:p>
            <a:pPr lvl="1"/>
            <a:r>
              <a:rPr lang="en-US" dirty="0" smtClean="0"/>
              <a:t>901-531-5031 (fax)</a:t>
            </a:r>
          </a:p>
          <a:p>
            <a:pPr lvl="1"/>
            <a:endParaRPr lang="en-US" dirty="0"/>
          </a:p>
          <a:p>
            <a:r>
              <a:rPr lang="en-US" dirty="0" smtClean="0"/>
              <a:t>Memphis Cash Conference Bridge</a:t>
            </a:r>
          </a:p>
          <a:p>
            <a:pPr lvl="1"/>
            <a:r>
              <a:rPr lang="en-US" dirty="0" smtClean="0"/>
              <a:t>1-855-377-2663</a:t>
            </a:r>
          </a:p>
          <a:p>
            <a:pPr lvl="1"/>
            <a:r>
              <a:rPr lang="en-US" dirty="0" smtClean="0"/>
              <a:t>Participant Code 49049300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19A9DD-05A7-4DC6-BAC1-1439F510C01E}" type="slidenum">
              <a:rPr lang="en-US" smtClean="0"/>
              <a:pPr>
                <a:defRPr/>
              </a:pPr>
              <a:t>8</a:t>
            </a:fld>
            <a:endParaRPr lang="en-US">
              <a:latin typeface="Time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4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2971801"/>
            <a:ext cx="7772400" cy="8382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6418-15FE-4B39-9416-E86CB58260B0}" type="slidenum">
              <a:rPr lang="en-US" smtClean="0"/>
              <a:pPr>
                <a:defRPr/>
              </a:pPr>
              <a:t>9</a:t>
            </a:fld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edSTL">
  <a:themeElements>
    <a:clrScheme name="FedST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edSTL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FedST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</TotalTime>
  <Words>452</Words>
  <Application>Microsoft Office PowerPoint</Application>
  <PresentationFormat>On-screen Show (4:3)</PresentationFormat>
  <Paragraphs>97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FedSTL</vt:lpstr>
      <vt:lpstr>Eighth District Cash Operations -Business Continuity</vt:lpstr>
      <vt:lpstr> Key Facts – FRB Cash Planning</vt:lpstr>
      <vt:lpstr>Key Facts – Continued</vt:lpstr>
      <vt:lpstr>Business Continuity – What to expect from us</vt:lpstr>
      <vt:lpstr>Business Continuity – What we ask of you</vt:lpstr>
      <vt:lpstr>Business Continuity – What we ask of you </vt:lpstr>
      <vt:lpstr>Key Contacts – FRB Memphis Cash Operations</vt:lpstr>
      <vt:lpstr>Key Contacts- FRB Memphis Cash Operations </vt:lpstr>
      <vt:lpstr>Questions? </vt:lpstr>
    </vt:vector>
  </TitlesOfParts>
  <Company>א䀀׫䦜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Reserve Bank of St. Louis</dc:title>
  <dc:creator>Trial User</dc:creator>
  <cp:lastModifiedBy>Johnson, Gregory</cp:lastModifiedBy>
  <cp:revision>123</cp:revision>
  <dcterms:created xsi:type="dcterms:W3CDTF">2009-04-13T15:25:42Z</dcterms:created>
  <dcterms:modified xsi:type="dcterms:W3CDTF">2016-04-18T15:24:16Z</dcterms:modified>
</cp:coreProperties>
</file>