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883" r:id="rId1"/>
  </p:sldMasterIdLst>
  <p:handoutMasterIdLst>
    <p:handoutMasterId r:id="rId22"/>
  </p:handoutMasterIdLst>
  <p:sldIdLst>
    <p:sldId id="256" r:id="rId2"/>
    <p:sldId id="258" r:id="rId3"/>
    <p:sldId id="259" r:id="rId4"/>
    <p:sldId id="265" r:id="rId5"/>
    <p:sldId id="279" r:id="rId6"/>
    <p:sldId id="261" r:id="rId7"/>
    <p:sldId id="262" r:id="rId8"/>
    <p:sldId id="263" r:id="rId9"/>
    <p:sldId id="273" r:id="rId10"/>
    <p:sldId id="280" r:id="rId11"/>
    <p:sldId id="264" r:id="rId12"/>
    <p:sldId id="266" r:id="rId13"/>
    <p:sldId id="267" r:id="rId14"/>
    <p:sldId id="268" r:id="rId15"/>
    <p:sldId id="270" r:id="rId16"/>
    <p:sldId id="271" r:id="rId17"/>
    <p:sldId id="276" r:id="rId18"/>
    <p:sldId id="272" r:id="rId19"/>
    <p:sldId id="277" r:id="rId20"/>
    <p:sldId id="278" r:id="rId21"/>
  </p:sldIdLst>
  <p:sldSz cx="12192000" cy="6858000"/>
  <p:notesSz cx="6934200" cy="92329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8AA"/>
    <a:srgbClr val="FFFFFF"/>
    <a:srgbClr val="FDFDFD"/>
    <a:srgbClr val="000000"/>
    <a:srgbClr val="0021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4" autoAdjust="0"/>
    <p:restoredTop sz="96133" autoAdjust="0"/>
  </p:normalViewPr>
  <p:slideViewPr>
    <p:cSldViewPr snapToGrid="0">
      <p:cViewPr varScale="1">
        <p:scale>
          <a:sx n="119" d="100"/>
          <a:sy n="119" d="100"/>
        </p:scale>
        <p:origin x="96" y="28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1" d="100"/>
          <a:sy n="71" d="100"/>
        </p:scale>
        <p:origin x="2155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513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475" y="0"/>
            <a:ext cx="300513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3C3130-B9FA-4FE7-AF2E-67B16A0B2FCA}" type="datetimeFigureOut">
              <a:rPr lang="en-US" smtClean="0"/>
              <a:t>2/5/2016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69350"/>
            <a:ext cx="300513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475" y="8769350"/>
            <a:ext cx="300513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957B63-DEF8-4F80-A82A-3D264C7D2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3018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w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jpe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Presentation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859" y="-7431"/>
            <a:ext cx="6770789" cy="6873897"/>
          </a:xfrm>
          <a:prstGeom prst="rect">
            <a:avLst/>
          </a:prstGeom>
        </p:spPr>
      </p:pic>
      <p:grpSp>
        <p:nvGrpSpPr>
          <p:cNvPr id="29" name="Group 28"/>
          <p:cNvGrpSpPr/>
          <p:nvPr userDrawn="1"/>
        </p:nvGrpSpPr>
        <p:grpSpPr>
          <a:xfrm>
            <a:off x="0" y="-8467"/>
            <a:ext cx="12192219" cy="6874934"/>
            <a:chOff x="0" y="-8467"/>
            <a:chExt cx="12192219" cy="6874934"/>
          </a:xfrm>
        </p:grpSpPr>
        <p:sp>
          <p:nvSpPr>
            <p:cNvPr id="30" name="Freeform 29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rgbClr val="0098AA">
                <a:alpha val="5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31" name="Straight Connector 30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0098AA">
                  <a:alpha val="3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0098AA">
                  <a:alpha val="4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rgbClr val="0098AA">
                <a:alpha val="2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1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34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4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28"/>
            <p:cNvSpPr/>
            <p:nvPr/>
          </p:nvSpPr>
          <p:spPr>
            <a:xfrm>
              <a:off x="10891092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002147">
                <a:alpha val="4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29"/>
            <p:cNvSpPr/>
            <p:nvPr/>
          </p:nvSpPr>
          <p:spPr>
            <a:xfrm>
              <a:off x="10942394" y="0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147">
                <a:alpha val="4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Isosceles Triangle 38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75831" y="4316045"/>
            <a:ext cx="7708829" cy="1103292"/>
          </a:xfrm>
          <a:prstGeom prst="rect">
            <a:avLst/>
          </a:prstGeom>
          <a:solidFill>
            <a:schemeClr val="bg1">
              <a:alpha val="57000"/>
            </a:schemeClr>
          </a:solidFill>
          <a:effectLst>
            <a:softEdge rad="38100"/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sz="3200" baseline="0"/>
            </a:lvl1pPr>
          </a:lstStyle>
          <a:p>
            <a:r>
              <a:rPr lang="en-US" dirty="0" smtClean="0"/>
              <a:t>This is a title page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"/>
          </p:nvPr>
        </p:nvSpPr>
        <p:spPr>
          <a:xfrm>
            <a:off x="677335" y="5419337"/>
            <a:ext cx="7707325" cy="1063381"/>
          </a:xfrm>
          <a:solidFill>
            <a:srgbClr val="0098AA">
              <a:alpha val="47000"/>
            </a:srgbClr>
          </a:solidFill>
          <a:ln>
            <a:solidFill>
              <a:srgbClr val="000000">
                <a:alpha val="47059"/>
              </a:srgbClr>
            </a:solidFill>
          </a:ln>
          <a:effectLst>
            <a:softEdge rad="38100"/>
          </a:effectLst>
        </p:spPr>
        <p:txBody>
          <a:bodyPr lIns="182880" anchor="ctr" anchorCtr="0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618"/>
          <a:stretch/>
        </p:blipFill>
        <p:spPr>
          <a:xfrm>
            <a:off x="9849753" y="6056602"/>
            <a:ext cx="2070019" cy="614797"/>
          </a:xfrm>
          <a:prstGeom prst="rect">
            <a:avLst/>
          </a:prstGeom>
        </p:spPr>
      </p:pic>
      <p:sp>
        <p:nvSpPr>
          <p:cNvPr id="18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32347" y="6364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</a:defRPr>
            </a:lvl1pPr>
          </a:lstStyle>
          <a:p>
            <a:pPr algn="l"/>
            <a:fld id="{B2C853BF-C26B-47D6-9093-18D9F9D6D1AB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68515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Presentation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49" b="-91"/>
          <a:stretch/>
        </p:blipFill>
        <p:spPr>
          <a:xfrm>
            <a:off x="-8537" y="-16043"/>
            <a:ext cx="12189723" cy="6874041"/>
          </a:xfrm>
          <a:prstGeom prst="rect">
            <a:avLst/>
          </a:prstGeom>
        </p:spPr>
      </p:pic>
      <p:grpSp>
        <p:nvGrpSpPr>
          <p:cNvPr id="29" name="Group 28"/>
          <p:cNvGrpSpPr/>
          <p:nvPr userDrawn="1"/>
        </p:nvGrpSpPr>
        <p:grpSpPr>
          <a:xfrm>
            <a:off x="0" y="-8467"/>
            <a:ext cx="12192219" cy="6874934"/>
            <a:chOff x="0" y="-8467"/>
            <a:chExt cx="12192219" cy="6874934"/>
          </a:xfrm>
        </p:grpSpPr>
        <p:sp>
          <p:nvSpPr>
            <p:cNvPr id="30" name="Freeform 29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rgbClr val="0098AA">
                <a:alpha val="5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31" name="Straight Connector 30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0098AA">
                  <a:alpha val="3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0098AA">
                  <a:alpha val="4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rgbClr val="0098AA">
                <a:alpha val="2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1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34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4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28"/>
            <p:cNvSpPr/>
            <p:nvPr/>
          </p:nvSpPr>
          <p:spPr>
            <a:xfrm>
              <a:off x="10891092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002147">
                <a:alpha val="4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29"/>
            <p:cNvSpPr/>
            <p:nvPr/>
          </p:nvSpPr>
          <p:spPr>
            <a:xfrm>
              <a:off x="10942394" y="0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147">
                <a:alpha val="4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Isosceles Triangle 38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75831" y="4316045"/>
            <a:ext cx="7708829" cy="1103292"/>
          </a:xfrm>
          <a:prstGeom prst="rect">
            <a:avLst/>
          </a:prstGeom>
          <a:solidFill>
            <a:srgbClr val="FFFFFF">
              <a:alpha val="54902"/>
            </a:srgbClr>
          </a:solidFill>
          <a:effectLst>
            <a:softEdge rad="38100"/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This is a title page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"/>
          </p:nvPr>
        </p:nvSpPr>
        <p:spPr>
          <a:xfrm>
            <a:off x="677335" y="5419337"/>
            <a:ext cx="7707325" cy="1063381"/>
          </a:xfrm>
          <a:solidFill>
            <a:srgbClr val="0098AA">
              <a:alpha val="47000"/>
            </a:srgbClr>
          </a:solidFill>
          <a:ln>
            <a:solidFill>
              <a:srgbClr val="000000">
                <a:alpha val="47059"/>
              </a:srgbClr>
            </a:solidFill>
          </a:ln>
          <a:effectLst>
            <a:softEdge rad="38100"/>
          </a:effectLst>
        </p:spPr>
        <p:txBody>
          <a:bodyPr lIns="182880" anchor="ctr" anchorCtr="0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618"/>
          <a:stretch/>
        </p:blipFill>
        <p:spPr>
          <a:xfrm>
            <a:off x="9849753" y="6056602"/>
            <a:ext cx="2070019" cy="614797"/>
          </a:xfrm>
          <a:prstGeom prst="rect">
            <a:avLst/>
          </a:prstGeom>
        </p:spPr>
      </p:pic>
      <p:sp>
        <p:nvSpPr>
          <p:cNvPr id="1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32347" y="6364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Cambria" panose="02040503050406030204" pitchFamily="18" charset="0"/>
              </a:defRPr>
            </a:lvl1pPr>
          </a:lstStyle>
          <a:p>
            <a:pPr algn="l"/>
            <a:fld id="{B2C853BF-C26B-47D6-9093-18D9F9D6D1AB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9522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Presentation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13"/>
          <a:stretch/>
        </p:blipFill>
        <p:spPr>
          <a:xfrm>
            <a:off x="-11471" y="0"/>
            <a:ext cx="12200296" cy="6833938"/>
          </a:xfrm>
          <a:prstGeom prst="rect">
            <a:avLst/>
          </a:prstGeom>
        </p:spPr>
      </p:pic>
      <p:grpSp>
        <p:nvGrpSpPr>
          <p:cNvPr id="29" name="Group 28"/>
          <p:cNvGrpSpPr/>
          <p:nvPr userDrawn="1"/>
        </p:nvGrpSpPr>
        <p:grpSpPr>
          <a:xfrm>
            <a:off x="0" y="-8467"/>
            <a:ext cx="12192219" cy="6874934"/>
            <a:chOff x="0" y="-8467"/>
            <a:chExt cx="12192219" cy="6874934"/>
          </a:xfrm>
        </p:grpSpPr>
        <p:sp>
          <p:nvSpPr>
            <p:cNvPr id="30" name="Freeform 29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rgbClr val="0098AA">
                <a:alpha val="5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31" name="Straight Connector 30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0098AA">
                  <a:alpha val="3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0098AA">
                  <a:alpha val="4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rgbClr val="0098AA">
                <a:alpha val="2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1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34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4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28"/>
            <p:cNvSpPr/>
            <p:nvPr/>
          </p:nvSpPr>
          <p:spPr>
            <a:xfrm>
              <a:off x="10891092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002147">
                <a:alpha val="4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29"/>
            <p:cNvSpPr/>
            <p:nvPr/>
          </p:nvSpPr>
          <p:spPr>
            <a:xfrm>
              <a:off x="10942394" y="0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147">
                <a:alpha val="4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Isosceles Triangle 38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75831" y="4316045"/>
            <a:ext cx="7708829" cy="1103292"/>
          </a:xfrm>
          <a:prstGeom prst="rect">
            <a:avLst/>
          </a:prstGeom>
          <a:solidFill>
            <a:schemeClr val="bg1">
              <a:alpha val="72000"/>
            </a:schemeClr>
          </a:solidFill>
          <a:effectLst>
            <a:softEdge rad="38100"/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This is a title page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"/>
          </p:nvPr>
        </p:nvSpPr>
        <p:spPr>
          <a:xfrm>
            <a:off x="677335" y="5419337"/>
            <a:ext cx="7707325" cy="1063381"/>
          </a:xfrm>
          <a:solidFill>
            <a:srgbClr val="0098AA">
              <a:alpha val="47000"/>
            </a:srgbClr>
          </a:solidFill>
          <a:ln>
            <a:solidFill>
              <a:srgbClr val="000000">
                <a:alpha val="47059"/>
              </a:srgbClr>
            </a:solidFill>
          </a:ln>
          <a:effectLst>
            <a:softEdge rad="38100"/>
          </a:effectLst>
        </p:spPr>
        <p:txBody>
          <a:bodyPr lIns="182880" anchor="ctr" anchorCtr="0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618"/>
          <a:stretch/>
        </p:blipFill>
        <p:spPr>
          <a:xfrm>
            <a:off x="9849753" y="6056602"/>
            <a:ext cx="2070019" cy="614797"/>
          </a:xfrm>
          <a:prstGeom prst="rect">
            <a:avLst/>
          </a:prstGeom>
        </p:spPr>
      </p:pic>
      <p:sp>
        <p:nvSpPr>
          <p:cNvPr id="1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32347" y="6364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Cambria" panose="02040503050406030204" pitchFamily="18" charset="0"/>
              </a:defRPr>
            </a:lvl1pPr>
          </a:lstStyle>
          <a:p>
            <a:pPr algn="l"/>
            <a:fld id="{B2C853BF-C26B-47D6-9093-18D9F9D6D1AB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3857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Presentation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748"/>
          <a:stretch/>
        </p:blipFill>
        <p:spPr>
          <a:xfrm>
            <a:off x="0" y="-8467"/>
            <a:ext cx="12181186" cy="6871280"/>
          </a:xfrm>
          <a:prstGeom prst="rect">
            <a:avLst/>
          </a:prstGeom>
        </p:spPr>
      </p:pic>
      <p:grpSp>
        <p:nvGrpSpPr>
          <p:cNvPr id="29" name="Group 28"/>
          <p:cNvGrpSpPr/>
          <p:nvPr userDrawn="1"/>
        </p:nvGrpSpPr>
        <p:grpSpPr>
          <a:xfrm>
            <a:off x="0" y="-8467"/>
            <a:ext cx="12192219" cy="6874934"/>
            <a:chOff x="0" y="-8467"/>
            <a:chExt cx="12192219" cy="6874934"/>
          </a:xfrm>
        </p:grpSpPr>
        <p:sp>
          <p:nvSpPr>
            <p:cNvPr id="30" name="Freeform 29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rgbClr val="0098AA">
                <a:alpha val="5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31" name="Straight Connector 30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0098AA">
                  <a:alpha val="3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0098AA">
                  <a:alpha val="4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rgbClr val="0098AA">
                <a:alpha val="2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1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34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4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28"/>
            <p:cNvSpPr/>
            <p:nvPr/>
          </p:nvSpPr>
          <p:spPr>
            <a:xfrm>
              <a:off x="10891092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002147">
                <a:alpha val="4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29"/>
            <p:cNvSpPr/>
            <p:nvPr/>
          </p:nvSpPr>
          <p:spPr>
            <a:xfrm>
              <a:off x="10942394" y="0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147">
                <a:alpha val="4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Isosceles Triangle 38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75831" y="4316045"/>
            <a:ext cx="7708829" cy="1103292"/>
          </a:xfrm>
          <a:prstGeom prst="rect">
            <a:avLst/>
          </a:prstGeom>
          <a:solidFill>
            <a:schemeClr val="bg1">
              <a:alpha val="72000"/>
            </a:schemeClr>
          </a:solidFill>
          <a:effectLst>
            <a:softEdge rad="38100"/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This is a title page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"/>
          </p:nvPr>
        </p:nvSpPr>
        <p:spPr>
          <a:xfrm>
            <a:off x="677335" y="5419337"/>
            <a:ext cx="7707325" cy="1063381"/>
          </a:xfrm>
          <a:solidFill>
            <a:srgbClr val="0098AA">
              <a:alpha val="47000"/>
            </a:srgbClr>
          </a:solidFill>
          <a:ln>
            <a:solidFill>
              <a:srgbClr val="000000">
                <a:alpha val="47059"/>
              </a:srgbClr>
            </a:solidFill>
          </a:ln>
          <a:effectLst>
            <a:softEdge rad="38100"/>
          </a:effectLst>
        </p:spPr>
        <p:txBody>
          <a:bodyPr lIns="182880" anchor="ctr" anchorCtr="0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618"/>
          <a:stretch/>
        </p:blipFill>
        <p:spPr>
          <a:xfrm>
            <a:off x="9849753" y="6056602"/>
            <a:ext cx="2070019" cy="614797"/>
          </a:xfrm>
          <a:prstGeom prst="rect">
            <a:avLst/>
          </a:prstGeom>
        </p:spPr>
      </p:pic>
      <p:sp>
        <p:nvSpPr>
          <p:cNvPr id="1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32347" y="6364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Cambria" panose="02040503050406030204" pitchFamily="18" charset="0"/>
              </a:defRPr>
            </a:lvl1pPr>
          </a:lstStyle>
          <a:p>
            <a:pPr algn="l"/>
            <a:fld id="{B2C853BF-C26B-47D6-9093-18D9F9D6D1AB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9217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resentation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" t="8757" r="-79" b="6733"/>
          <a:stretch/>
        </p:blipFill>
        <p:spPr>
          <a:xfrm>
            <a:off x="0" y="-9625"/>
            <a:ext cx="12181186" cy="6862812"/>
          </a:xfrm>
          <a:prstGeom prst="rect">
            <a:avLst/>
          </a:prstGeom>
        </p:spPr>
      </p:pic>
      <p:grpSp>
        <p:nvGrpSpPr>
          <p:cNvPr id="29" name="Group 28"/>
          <p:cNvGrpSpPr/>
          <p:nvPr userDrawn="1"/>
        </p:nvGrpSpPr>
        <p:grpSpPr>
          <a:xfrm>
            <a:off x="0" y="-8467"/>
            <a:ext cx="12192219" cy="6874934"/>
            <a:chOff x="0" y="-8467"/>
            <a:chExt cx="12192219" cy="6874934"/>
          </a:xfrm>
        </p:grpSpPr>
        <p:sp>
          <p:nvSpPr>
            <p:cNvPr id="30" name="Freeform 29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rgbClr val="0098AA">
                <a:alpha val="5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31" name="Straight Connector 30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0098AA">
                  <a:alpha val="3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0098AA">
                  <a:alpha val="4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rgbClr val="0098AA">
                <a:alpha val="2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1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34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4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28"/>
            <p:cNvSpPr/>
            <p:nvPr/>
          </p:nvSpPr>
          <p:spPr>
            <a:xfrm>
              <a:off x="10891092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002147">
                <a:alpha val="4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29"/>
            <p:cNvSpPr/>
            <p:nvPr/>
          </p:nvSpPr>
          <p:spPr>
            <a:xfrm>
              <a:off x="10942394" y="0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147">
                <a:alpha val="4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Isosceles Triangle 38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75831" y="4316045"/>
            <a:ext cx="7708829" cy="1103292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38100"/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This is a title page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"/>
          </p:nvPr>
        </p:nvSpPr>
        <p:spPr>
          <a:xfrm>
            <a:off x="677335" y="5419337"/>
            <a:ext cx="7707325" cy="1063381"/>
          </a:xfrm>
          <a:solidFill>
            <a:srgbClr val="0098AA">
              <a:alpha val="47000"/>
            </a:srgbClr>
          </a:solidFill>
          <a:ln>
            <a:solidFill>
              <a:srgbClr val="000000">
                <a:alpha val="47059"/>
              </a:srgbClr>
            </a:solidFill>
          </a:ln>
          <a:effectLst>
            <a:softEdge rad="38100"/>
          </a:effectLst>
        </p:spPr>
        <p:txBody>
          <a:bodyPr lIns="182880" anchor="ctr" anchorCtr="0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618"/>
          <a:stretch/>
        </p:blipFill>
        <p:spPr>
          <a:xfrm>
            <a:off x="9849753" y="6056602"/>
            <a:ext cx="2070019" cy="614797"/>
          </a:xfrm>
          <a:prstGeom prst="rect">
            <a:avLst/>
          </a:prstGeom>
        </p:spPr>
      </p:pic>
      <p:sp>
        <p:nvSpPr>
          <p:cNvPr id="1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32347" y="6364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Cambria" panose="02040503050406030204" pitchFamily="18" charset="0"/>
              </a:defRPr>
            </a:lvl1pPr>
          </a:lstStyle>
          <a:p>
            <a:pPr algn="l"/>
            <a:fld id="{B2C853BF-C26B-47D6-9093-18D9F9D6D1AB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5466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Presentation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" t="7845" r="-79" b="7418"/>
          <a:stretch/>
        </p:blipFill>
        <p:spPr>
          <a:xfrm>
            <a:off x="0" y="-8467"/>
            <a:ext cx="12181186" cy="6861654"/>
          </a:xfrm>
          <a:prstGeom prst="rect">
            <a:avLst/>
          </a:prstGeom>
        </p:spPr>
      </p:pic>
      <p:grpSp>
        <p:nvGrpSpPr>
          <p:cNvPr id="29" name="Group 28"/>
          <p:cNvGrpSpPr/>
          <p:nvPr userDrawn="1"/>
        </p:nvGrpSpPr>
        <p:grpSpPr>
          <a:xfrm>
            <a:off x="0" y="-8467"/>
            <a:ext cx="12192219" cy="6874934"/>
            <a:chOff x="0" y="-8467"/>
            <a:chExt cx="12192219" cy="6874934"/>
          </a:xfrm>
        </p:grpSpPr>
        <p:sp>
          <p:nvSpPr>
            <p:cNvPr id="30" name="Freeform 29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rgbClr val="0098AA">
                <a:alpha val="5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31" name="Straight Connector 30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0098AA">
                  <a:alpha val="3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0098AA">
                  <a:alpha val="4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rgbClr val="0098AA">
                <a:alpha val="2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1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34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4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28"/>
            <p:cNvSpPr/>
            <p:nvPr/>
          </p:nvSpPr>
          <p:spPr>
            <a:xfrm>
              <a:off x="10891092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002147">
                <a:alpha val="4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29"/>
            <p:cNvSpPr/>
            <p:nvPr/>
          </p:nvSpPr>
          <p:spPr>
            <a:xfrm>
              <a:off x="10942394" y="0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147">
                <a:alpha val="4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Isosceles Triangle 38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75831" y="4316045"/>
            <a:ext cx="7708829" cy="1103292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38100"/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This is a title page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"/>
          </p:nvPr>
        </p:nvSpPr>
        <p:spPr>
          <a:xfrm>
            <a:off x="677335" y="5419337"/>
            <a:ext cx="7707325" cy="1063381"/>
          </a:xfrm>
          <a:solidFill>
            <a:srgbClr val="0098AA">
              <a:alpha val="47000"/>
            </a:srgbClr>
          </a:solidFill>
          <a:ln>
            <a:solidFill>
              <a:srgbClr val="000000">
                <a:alpha val="47059"/>
              </a:srgbClr>
            </a:solidFill>
          </a:ln>
          <a:effectLst>
            <a:softEdge rad="38100"/>
          </a:effectLst>
        </p:spPr>
        <p:txBody>
          <a:bodyPr lIns="182880" anchor="ctr" anchorCtr="0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618"/>
          <a:stretch/>
        </p:blipFill>
        <p:spPr>
          <a:xfrm>
            <a:off x="9849753" y="6056602"/>
            <a:ext cx="2070019" cy="614797"/>
          </a:xfrm>
          <a:prstGeom prst="rect">
            <a:avLst/>
          </a:prstGeom>
        </p:spPr>
      </p:pic>
      <p:sp>
        <p:nvSpPr>
          <p:cNvPr id="1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32347" y="6364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Cambria" panose="02040503050406030204" pitchFamily="18" charset="0"/>
              </a:defRPr>
            </a:lvl1pPr>
          </a:lstStyle>
          <a:p>
            <a:pPr algn="l"/>
            <a:fld id="{B2C853BF-C26B-47D6-9093-18D9F9D6D1AB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46902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Presentation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80" b="8541"/>
          <a:stretch/>
        </p:blipFill>
        <p:spPr>
          <a:xfrm>
            <a:off x="0" y="-8467"/>
            <a:ext cx="12216384" cy="6871280"/>
          </a:xfrm>
          <a:prstGeom prst="rect">
            <a:avLst/>
          </a:prstGeom>
          <a:effectLst>
            <a:softEdge rad="0"/>
          </a:effectLst>
        </p:spPr>
      </p:pic>
      <p:grpSp>
        <p:nvGrpSpPr>
          <p:cNvPr id="29" name="Group 28"/>
          <p:cNvGrpSpPr/>
          <p:nvPr userDrawn="1"/>
        </p:nvGrpSpPr>
        <p:grpSpPr>
          <a:xfrm>
            <a:off x="0" y="-8467"/>
            <a:ext cx="12192219" cy="6874934"/>
            <a:chOff x="0" y="-8467"/>
            <a:chExt cx="12192219" cy="6874934"/>
          </a:xfrm>
        </p:grpSpPr>
        <p:sp>
          <p:nvSpPr>
            <p:cNvPr id="30" name="Freeform 29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rgbClr val="0098AA">
                <a:alpha val="5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31" name="Straight Connector 30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0098AA">
                  <a:alpha val="3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0098AA">
                  <a:alpha val="4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rgbClr val="0098AA">
                <a:alpha val="2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1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34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4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28"/>
            <p:cNvSpPr/>
            <p:nvPr/>
          </p:nvSpPr>
          <p:spPr>
            <a:xfrm>
              <a:off x="10891092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002147">
                <a:alpha val="4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29"/>
            <p:cNvSpPr/>
            <p:nvPr/>
          </p:nvSpPr>
          <p:spPr>
            <a:xfrm>
              <a:off x="10942394" y="0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147">
                <a:alpha val="4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Isosceles Triangle 38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75831" y="4316044"/>
            <a:ext cx="7708829" cy="1098479"/>
          </a:xfrm>
          <a:prstGeom prst="rect">
            <a:avLst/>
          </a:prstGeom>
          <a:solidFill>
            <a:schemeClr val="bg1">
              <a:alpha val="77000"/>
            </a:schemeClr>
          </a:solidFill>
          <a:effectLst>
            <a:softEdge rad="38100"/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This is a title page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"/>
          </p:nvPr>
        </p:nvSpPr>
        <p:spPr>
          <a:xfrm>
            <a:off x="677335" y="5419337"/>
            <a:ext cx="7707325" cy="1063381"/>
          </a:xfrm>
          <a:solidFill>
            <a:srgbClr val="0098AA">
              <a:alpha val="47000"/>
            </a:srgbClr>
          </a:solidFill>
          <a:ln>
            <a:solidFill>
              <a:srgbClr val="000000">
                <a:alpha val="47059"/>
              </a:srgbClr>
            </a:solidFill>
          </a:ln>
          <a:effectLst>
            <a:softEdge rad="38100"/>
          </a:effectLst>
        </p:spPr>
        <p:txBody>
          <a:bodyPr lIns="182880" anchor="ctr" anchorCtr="0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618"/>
          <a:stretch/>
        </p:blipFill>
        <p:spPr>
          <a:xfrm>
            <a:off x="9849753" y="6056602"/>
            <a:ext cx="2070019" cy="614797"/>
          </a:xfrm>
          <a:prstGeom prst="rect">
            <a:avLst/>
          </a:prstGeom>
        </p:spPr>
      </p:pic>
      <p:sp>
        <p:nvSpPr>
          <p:cNvPr id="1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32347" y="6364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Cambria" panose="02040503050406030204" pitchFamily="18" charset="0"/>
              </a:defRPr>
            </a:lvl1pPr>
          </a:lstStyle>
          <a:p>
            <a:pPr algn="l"/>
            <a:fld id="{B2C853BF-C26B-47D6-9093-18D9F9D6D1AB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76790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Presentation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37" b="-223"/>
          <a:stretch/>
        </p:blipFill>
        <p:spPr>
          <a:xfrm>
            <a:off x="0" y="-9625"/>
            <a:ext cx="12181186" cy="6891694"/>
          </a:xfrm>
          <a:prstGeom prst="rect">
            <a:avLst/>
          </a:prstGeom>
        </p:spPr>
      </p:pic>
      <p:grpSp>
        <p:nvGrpSpPr>
          <p:cNvPr id="29" name="Group 28"/>
          <p:cNvGrpSpPr/>
          <p:nvPr userDrawn="1"/>
        </p:nvGrpSpPr>
        <p:grpSpPr>
          <a:xfrm>
            <a:off x="0" y="-8467"/>
            <a:ext cx="12192219" cy="6874934"/>
            <a:chOff x="0" y="-8467"/>
            <a:chExt cx="12192219" cy="6874934"/>
          </a:xfrm>
        </p:grpSpPr>
        <p:sp>
          <p:nvSpPr>
            <p:cNvPr id="30" name="Freeform 29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rgbClr val="0098AA">
                <a:alpha val="5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31" name="Straight Connector 30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0098AA">
                  <a:alpha val="3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0098AA">
                  <a:alpha val="4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rgbClr val="0098AA">
                <a:alpha val="2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1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34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4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28"/>
            <p:cNvSpPr/>
            <p:nvPr/>
          </p:nvSpPr>
          <p:spPr>
            <a:xfrm>
              <a:off x="10891092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002147">
                <a:alpha val="4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29"/>
            <p:cNvSpPr/>
            <p:nvPr/>
          </p:nvSpPr>
          <p:spPr>
            <a:xfrm>
              <a:off x="10942394" y="0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147">
                <a:alpha val="4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Isosceles Triangle 38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75831" y="4316045"/>
            <a:ext cx="7708829" cy="1103292"/>
          </a:xfrm>
          <a:prstGeom prst="rect">
            <a:avLst/>
          </a:prstGeom>
          <a:solidFill>
            <a:schemeClr val="bg1">
              <a:alpha val="63000"/>
            </a:schemeClr>
          </a:solidFill>
          <a:effectLst>
            <a:softEdge rad="38100"/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This is a title page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"/>
          </p:nvPr>
        </p:nvSpPr>
        <p:spPr>
          <a:xfrm>
            <a:off x="677335" y="5419337"/>
            <a:ext cx="7707325" cy="1063381"/>
          </a:xfrm>
          <a:solidFill>
            <a:srgbClr val="0098AA">
              <a:alpha val="47000"/>
            </a:srgbClr>
          </a:solidFill>
          <a:ln>
            <a:solidFill>
              <a:srgbClr val="000000">
                <a:alpha val="47059"/>
              </a:srgbClr>
            </a:solidFill>
          </a:ln>
          <a:effectLst>
            <a:softEdge rad="38100"/>
          </a:effectLst>
        </p:spPr>
        <p:txBody>
          <a:bodyPr lIns="182880" anchor="ctr" anchorCtr="0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618"/>
          <a:stretch/>
        </p:blipFill>
        <p:spPr>
          <a:xfrm>
            <a:off x="9849753" y="6056602"/>
            <a:ext cx="2070019" cy="614797"/>
          </a:xfrm>
          <a:prstGeom prst="rect">
            <a:avLst/>
          </a:prstGeom>
        </p:spPr>
      </p:pic>
      <p:sp>
        <p:nvSpPr>
          <p:cNvPr id="1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32347" y="6364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Cambria" panose="02040503050406030204" pitchFamily="18" charset="0"/>
              </a:defRPr>
            </a:lvl1pPr>
          </a:lstStyle>
          <a:p>
            <a:pPr algn="l"/>
            <a:fld id="{B2C853BF-C26B-47D6-9093-18D9F9D6D1AB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82433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7334" y="609600"/>
            <a:ext cx="10688498" cy="964537"/>
          </a:xfrm>
        </p:spPr>
        <p:txBody>
          <a:bodyPr/>
          <a:lstStyle/>
          <a:p>
            <a:r>
              <a:rPr lang="en-US" dirty="0" smtClean="0"/>
              <a:t>This is a content page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60589"/>
            <a:ext cx="10688498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472" y="6018835"/>
            <a:ext cx="2341446" cy="700268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idx="10"/>
          </p:nvPr>
        </p:nvSpPr>
        <p:spPr>
          <a:xfrm>
            <a:off x="675745" y="1579232"/>
            <a:ext cx="1069008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32347" y="6364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Cambria" panose="02040503050406030204" pitchFamily="18" charset="0"/>
              </a:defRPr>
            </a:lvl1pPr>
          </a:lstStyle>
          <a:p>
            <a:pPr algn="l"/>
            <a:fld id="{B2C853BF-C26B-47D6-9093-18D9F9D6D1AB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20219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7333" y="609600"/>
            <a:ext cx="10761739" cy="13208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This is a content page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1679720"/>
            <a:ext cx="525341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255982"/>
            <a:ext cx="52534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5662" y="1679720"/>
            <a:ext cx="525341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5664" y="2255982"/>
            <a:ext cx="5253409" cy="3304117"/>
          </a:xfrm>
        </p:spPr>
        <p:txBody>
          <a:bodyPr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472" y="6018835"/>
            <a:ext cx="2341446" cy="700268"/>
          </a:xfrm>
          <a:prstGeom prst="rect">
            <a:avLst/>
          </a:prstGeom>
        </p:spPr>
      </p:pic>
      <p:sp>
        <p:nvSpPr>
          <p:cNvPr id="8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132347" y="6364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Cambria" panose="02040503050406030204" pitchFamily="18" charset="0"/>
              </a:defRPr>
            </a:lvl1pPr>
          </a:lstStyle>
          <a:p>
            <a:pPr algn="l"/>
            <a:fld id="{B2C853BF-C26B-47D6-9093-18D9F9D6D1AB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37675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7334" y="609600"/>
            <a:ext cx="10795980" cy="13208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This is a content page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1756328"/>
            <a:ext cx="5271079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236" y="1756328"/>
            <a:ext cx="5271078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472" y="6018835"/>
            <a:ext cx="2341446" cy="700268"/>
          </a:xfrm>
          <a:prstGeom prst="rect">
            <a:avLst/>
          </a:prstGeom>
        </p:spPr>
      </p:pic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32347" y="6364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Cambria" panose="02040503050406030204" pitchFamily="18" charset="0"/>
              </a:defRPr>
            </a:lvl1pPr>
          </a:lstStyle>
          <a:p>
            <a:pPr algn="l"/>
            <a:fld id="{B2C853BF-C26B-47D6-9093-18D9F9D6D1AB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4023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Presentation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691" y="613455"/>
            <a:ext cx="9334495" cy="5256546"/>
          </a:xfrm>
          <a:prstGeom prst="rect">
            <a:avLst/>
          </a:prstGeom>
          <a:effectLst>
            <a:softEdge rad="190500"/>
          </a:effectLst>
        </p:spPr>
      </p:pic>
      <p:grpSp>
        <p:nvGrpSpPr>
          <p:cNvPr id="29" name="Group 28"/>
          <p:cNvGrpSpPr/>
          <p:nvPr userDrawn="1"/>
        </p:nvGrpSpPr>
        <p:grpSpPr>
          <a:xfrm>
            <a:off x="0" y="-8467"/>
            <a:ext cx="12192219" cy="6874934"/>
            <a:chOff x="0" y="-8467"/>
            <a:chExt cx="12192219" cy="6874934"/>
          </a:xfrm>
        </p:grpSpPr>
        <p:sp>
          <p:nvSpPr>
            <p:cNvPr id="30" name="Freeform 29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rgbClr val="0098AA">
                <a:alpha val="5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31" name="Straight Connector 30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0098AA">
                  <a:alpha val="3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0098AA">
                  <a:alpha val="4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rgbClr val="0098AA">
                <a:alpha val="2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1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34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4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28"/>
            <p:cNvSpPr/>
            <p:nvPr/>
          </p:nvSpPr>
          <p:spPr>
            <a:xfrm>
              <a:off x="10891092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002147">
                <a:alpha val="4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29"/>
            <p:cNvSpPr/>
            <p:nvPr/>
          </p:nvSpPr>
          <p:spPr>
            <a:xfrm>
              <a:off x="10942394" y="0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147">
                <a:alpha val="4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Isosceles Triangle 38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75831" y="4316045"/>
            <a:ext cx="7708829" cy="1103292"/>
          </a:xfrm>
          <a:prstGeom prst="rect">
            <a:avLst/>
          </a:prstGeom>
          <a:solidFill>
            <a:srgbClr val="FFFFFF">
              <a:alpha val="80000"/>
            </a:srgbClr>
          </a:solidFill>
          <a:effectLst>
            <a:softEdge rad="38100"/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This is a title page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"/>
          </p:nvPr>
        </p:nvSpPr>
        <p:spPr>
          <a:xfrm>
            <a:off x="677335" y="5419337"/>
            <a:ext cx="7707325" cy="1063381"/>
          </a:xfrm>
          <a:solidFill>
            <a:srgbClr val="0098AA">
              <a:alpha val="47000"/>
            </a:srgbClr>
          </a:solidFill>
          <a:ln>
            <a:solidFill>
              <a:srgbClr val="000000">
                <a:alpha val="47059"/>
              </a:srgbClr>
            </a:solidFill>
          </a:ln>
          <a:effectLst>
            <a:softEdge rad="38100"/>
          </a:effectLst>
        </p:spPr>
        <p:txBody>
          <a:bodyPr lIns="182880" anchor="ctr" anchorCtr="0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618"/>
          <a:stretch/>
        </p:blipFill>
        <p:spPr>
          <a:xfrm>
            <a:off x="9849753" y="6056602"/>
            <a:ext cx="2070019" cy="614797"/>
          </a:xfrm>
          <a:prstGeom prst="rect">
            <a:avLst/>
          </a:prstGeom>
        </p:spPr>
      </p:pic>
      <p:sp>
        <p:nvSpPr>
          <p:cNvPr id="18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32347" y="6364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</a:defRPr>
            </a:lvl1pPr>
          </a:lstStyle>
          <a:p>
            <a:pPr algn="l"/>
            <a:fld id="{B2C853BF-C26B-47D6-9093-18D9F9D6D1AB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3285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0"/>
          <a:stretch/>
        </p:blipFill>
        <p:spPr>
          <a:xfrm flipH="1">
            <a:off x="5678904" y="-96253"/>
            <a:ext cx="6679932" cy="7024839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0335" y="390804"/>
            <a:ext cx="4963067" cy="1826581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 dirty="0" smtClean="0"/>
              <a:t>This is a content page or section divider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0335" y="2217385"/>
            <a:ext cx="4963067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5" y="6018835"/>
            <a:ext cx="2341446" cy="700268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32347" y="6364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Cambria" panose="02040503050406030204" pitchFamily="18" charset="0"/>
              </a:defRPr>
            </a:lvl1pPr>
          </a:lstStyle>
          <a:p>
            <a:pPr algn="l"/>
            <a:fld id="{B2C853BF-C26B-47D6-9093-18D9F9D6D1AB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04098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90" b="3452"/>
          <a:stretch/>
        </p:blipFill>
        <p:spPr>
          <a:xfrm flipH="1">
            <a:off x="7921485" y="-29817"/>
            <a:ext cx="4215967" cy="68878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7335" y="612185"/>
            <a:ext cx="7417511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dirty="0" smtClean="0"/>
              <a:t>This is a content page or section divider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2438766"/>
            <a:ext cx="7417511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5" y="6018835"/>
            <a:ext cx="2341446" cy="700268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32347" y="6364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Cambria" panose="02040503050406030204" pitchFamily="18" charset="0"/>
              </a:defRPr>
            </a:lvl1pPr>
          </a:lstStyle>
          <a:p>
            <a:pPr algn="l"/>
            <a:fld id="{B2C853BF-C26B-47D6-9093-18D9F9D6D1AB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41670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2" t="5975" b="1296"/>
          <a:stretch/>
        </p:blipFill>
        <p:spPr>
          <a:xfrm>
            <a:off x="7722703" y="-139148"/>
            <a:ext cx="4578626" cy="7106478"/>
          </a:xfrm>
          <a:prstGeom prst="rect">
            <a:avLst/>
          </a:prstGeom>
          <a:ln>
            <a:solidFill>
              <a:srgbClr val="FDFDFD"/>
            </a:solidFill>
          </a:ln>
          <a:effectLst>
            <a:softEdge rad="101600"/>
          </a:effec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7335" y="612185"/>
            <a:ext cx="7417511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dirty="0" smtClean="0"/>
              <a:t>This is a content page or section divider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2438766"/>
            <a:ext cx="7417511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5" y="6018835"/>
            <a:ext cx="2341446" cy="700268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32347" y="6364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Cambria" panose="02040503050406030204" pitchFamily="18" charset="0"/>
              </a:defRPr>
            </a:lvl1pPr>
          </a:lstStyle>
          <a:p>
            <a:pPr algn="l"/>
            <a:fld id="{B2C853BF-C26B-47D6-9093-18D9F9D6D1AB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49047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68918" y="609600"/>
            <a:ext cx="7456550" cy="3022600"/>
          </a:xfrm>
        </p:spPr>
        <p:txBody>
          <a:bodyPr anchor="ctr">
            <a:normAutofit/>
          </a:bodyPr>
          <a:lstStyle>
            <a:lvl1pPr algn="l">
              <a:defRPr sz="4400" b="0" i="1" cap="none" spc="-150" baseline="0">
                <a:solidFill>
                  <a:srgbClr val="0098AA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 smtClean="0"/>
              <a:t>Use this page for a pull quote or important statistic, figure or notation.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384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384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59318" y="80000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="1" baseline="0" dirty="0" smtClean="0">
                <a:ln w="3175" cmpd="sng">
                  <a:noFill/>
                </a:ln>
                <a:solidFill>
                  <a:srgbClr val="0098AA"/>
                </a:solidFill>
                <a:effectLst/>
                <a:latin typeface="Georgia" panose="02040502050405020303" pitchFamily="18" charset="0"/>
              </a:rPr>
              <a:t>“</a:t>
            </a:r>
            <a:endParaRPr lang="en-US" sz="8000" b="1" baseline="0" dirty="0">
              <a:ln w="3175" cmpd="sng">
                <a:noFill/>
              </a:ln>
              <a:solidFill>
                <a:srgbClr val="0098AA"/>
              </a:solidFill>
              <a:effectLst/>
              <a:latin typeface="Georgia" panose="02040502050405020303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="1" baseline="0" dirty="0">
                <a:ln w="3175" cmpd="sng">
                  <a:noFill/>
                </a:ln>
                <a:solidFill>
                  <a:srgbClr val="0098AA"/>
                </a:solidFill>
                <a:effectLst/>
                <a:latin typeface="Georgia" panose="02040502050405020303" pitchFamily="18" charset="0"/>
              </a:rPr>
              <a:t>”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32347" y="6364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Cambria" panose="02040503050406030204" pitchFamily="18" charset="0"/>
              </a:defRPr>
            </a:lvl1pPr>
          </a:lstStyle>
          <a:p>
            <a:pPr algn="l"/>
            <a:fld id="{B2C853BF-C26B-47D6-9093-18D9F9D6D1AB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4326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1"/>
            <a:ext cx="12192000" cy="685799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75831" y="4316045"/>
            <a:ext cx="7708829" cy="1103292"/>
          </a:xfrm>
          <a:prstGeom prst="rect">
            <a:avLst/>
          </a:prstGeom>
          <a:solidFill>
            <a:schemeClr val="bg1">
              <a:alpha val="71000"/>
            </a:schemeClr>
          </a:solidFill>
          <a:effectLst>
            <a:softEdge rad="38100"/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This is a content page or section divider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idx="10"/>
          </p:nvPr>
        </p:nvSpPr>
        <p:spPr>
          <a:xfrm>
            <a:off x="677335" y="5419337"/>
            <a:ext cx="7707325" cy="1063381"/>
          </a:xfrm>
          <a:solidFill>
            <a:srgbClr val="0098AA">
              <a:alpha val="47000"/>
            </a:srgbClr>
          </a:solidFill>
          <a:ln>
            <a:solidFill>
              <a:srgbClr val="000000">
                <a:alpha val="47059"/>
              </a:srgbClr>
            </a:solidFill>
          </a:ln>
          <a:effectLst>
            <a:softEdge rad="38100"/>
          </a:effectLst>
        </p:spPr>
        <p:txBody>
          <a:bodyPr lIns="182880" anchor="ctr" anchorCtr="0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32347" y="6364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Cambria" panose="02040503050406030204" pitchFamily="18" charset="0"/>
              </a:defRPr>
            </a:lvl1pPr>
          </a:lstStyle>
          <a:p>
            <a:pPr algn="l"/>
            <a:fld id="{B2C853BF-C26B-47D6-9093-18D9F9D6D1AB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4599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45221" y="1097280"/>
            <a:ext cx="8588203" cy="1029903"/>
          </a:xfrm>
        </p:spPr>
        <p:txBody>
          <a:bodyPr anchor="t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dirty="0" smtClean="0"/>
              <a:t>Question and Answers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245221" y="2213810"/>
            <a:ext cx="8596669" cy="1456989"/>
          </a:xfrm>
        </p:spPr>
        <p:txBody>
          <a:bodyPr anchor="t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5221" y="3670799"/>
            <a:ext cx="8596668" cy="5835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245221" y="5724350"/>
            <a:ext cx="820678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0" u="none" strike="noStrike" kern="1200" baseline="30000" dirty="0" smtClean="0">
                <a:solidFill>
                  <a:srgbClr val="0098AA"/>
                </a:solidFill>
                <a:latin typeface="Calibri" panose="020F0502020204030204" pitchFamily="34" charset="0"/>
                <a:ea typeface="+mn-ea"/>
                <a:cs typeface="+mn-cs"/>
              </a:rPr>
              <a:t>Louisiana Department of Health and Hospitals</a:t>
            </a:r>
          </a:p>
          <a:p>
            <a:r>
              <a:rPr lang="en-US" sz="1800" b="0" i="0" u="none" strike="noStrike" kern="1200" baseline="30000" dirty="0" smtClean="0">
                <a:solidFill>
                  <a:srgbClr val="0098AA"/>
                </a:solidFill>
                <a:latin typeface="+mn-lt"/>
                <a:ea typeface="+mn-ea"/>
                <a:cs typeface="+mn-cs"/>
              </a:rPr>
              <a:t>628 North 4th Street, Baton Rouge, Louisiana 70802</a:t>
            </a:r>
          </a:p>
          <a:p>
            <a:r>
              <a:rPr lang="en-US" sz="1800" b="0" i="0" u="none" strike="noStrike" kern="1200" baseline="30000" dirty="0" smtClean="0">
                <a:solidFill>
                  <a:srgbClr val="0098AA"/>
                </a:solidFill>
                <a:latin typeface="+mn-lt"/>
                <a:ea typeface="+mn-ea"/>
                <a:cs typeface="+mn-cs"/>
              </a:rPr>
              <a:t>(225) 342-9500</a:t>
            </a:r>
            <a:endParaRPr lang="en-US" dirty="0">
              <a:solidFill>
                <a:srgbClr val="0098AA"/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32347" y="6364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Cambria" panose="02040503050406030204" pitchFamily="18" charset="0"/>
              </a:defRPr>
            </a:lvl1pPr>
          </a:lstStyle>
          <a:p>
            <a:pPr algn="l"/>
            <a:fld id="{B2C853BF-C26B-47D6-9093-18D9F9D6D1AB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5500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Presentation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9" b="11893"/>
          <a:stretch/>
        </p:blipFill>
        <p:spPr>
          <a:xfrm>
            <a:off x="5694745" y="0"/>
            <a:ext cx="6478460" cy="6886937"/>
          </a:xfrm>
          <a:prstGeom prst="rect">
            <a:avLst/>
          </a:prstGeom>
        </p:spPr>
      </p:pic>
      <p:grpSp>
        <p:nvGrpSpPr>
          <p:cNvPr id="29" name="Group 28"/>
          <p:cNvGrpSpPr/>
          <p:nvPr userDrawn="1"/>
        </p:nvGrpSpPr>
        <p:grpSpPr>
          <a:xfrm>
            <a:off x="0" y="-8467"/>
            <a:ext cx="12192219" cy="6874934"/>
            <a:chOff x="0" y="-8467"/>
            <a:chExt cx="12192219" cy="6874934"/>
          </a:xfrm>
        </p:grpSpPr>
        <p:sp>
          <p:nvSpPr>
            <p:cNvPr id="30" name="Freeform 29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rgbClr val="0098AA">
                <a:alpha val="5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31" name="Straight Connector 30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0098AA">
                  <a:alpha val="3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0098AA">
                  <a:alpha val="4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rgbClr val="0098AA">
                <a:alpha val="2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1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34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4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28"/>
            <p:cNvSpPr/>
            <p:nvPr/>
          </p:nvSpPr>
          <p:spPr>
            <a:xfrm>
              <a:off x="10891092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002147">
                <a:alpha val="4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29"/>
            <p:cNvSpPr/>
            <p:nvPr/>
          </p:nvSpPr>
          <p:spPr>
            <a:xfrm>
              <a:off x="10942394" y="0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147">
                <a:alpha val="4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Isosceles Triangle 38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75831" y="4316045"/>
            <a:ext cx="7708829" cy="1103292"/>
          </a:xfrm>
          <a:prstGeom prst="rect">
            <a:avLst/>
          </a:prstGeom>
          <a:solidFill>
            <a:schemeClr val="bg1">
              <a:alpha val="72000"/>
            </a:schemeClr>
          </a:solidFill>
          <a:effectLst>
            <a:softEdge rad="38100"/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This is a title page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"/>
          </p:nvPr>
        </p:nvSpPr>
        <p:spPr>
          <a:xfrm>
            <a:off x="677335" y="5419337"/>
            <a:ext cx="7707325" cy="1063381"/>
          </a:xfrm>
          <a:solidFill>
            <a:srgbClr val="0098AA">
              <a:alpha val="47000"/>
            </a:srgbClr>
          </a:solidFill>
          <a:ln>
            <a:solidFill>
              <a:srgbClr val="000000">
                <a:alpha val="47059"/>
              </a:srgbClr>
            </a:solidFill>
          </a:ln>
          <a:effectLst>
            <a:softEdge rad="38100"/>
          </a:effectLst>
        </p:spPr>
        <p:txBody>
          <a:bodyPr lIns="182880" anchor="ctr" anchorCtr="0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618"/>
          <a:stretch/>
        </p:blipFill>
        <p:spPr>
          <a:xfrm>
            <a:off x="9849753" y="6056602"/>
            <a:ext cx="2070019" cy="614797"/>
          </a:xfrm>
          <a:prstGeom prst="rect">
            <a:avLst/>
          </a:prstGeom>
        </p:spPr>
      </p:pic>
      <p:sp>
        <p:nvSpPr>
          <p:cNvPr id="1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32347" y="6364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</a:defRPr>
            </a:lvl1pPr>
          </a:lstStyle>
          <a:p>
            <a:pPr algn="l"/>
            <a:fld id="{B2C853BF-C26B-47D6-9093-18D9F9D6D1AB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5967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Presentation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3" r="2538"/>
          <a:stretch/>
        </p:blipFill>
        <p:spPr>
          <a:xfrm flipH="1">
            <a:off x="247974" y="1073299"/>
            <a:ext cx="10356674" cy="3231045"/>
          </a:xfrm>
          <a:prstGeom prst="rect">
            <a:avLst/>
          </a:prstGeom>
        </p:spPr>
      </p:pic>
      <p:grpSp>
        <p:nvGrpSpPr>
          <p:cNvPr id="29" name="Group 28"/>
          <p:cNvGrpSpPr/>
          <p:nvPr userDrawn="1"/>
        </p:nvGrpSpPr>
        <p:grpSpPr>
          <a:xfrm>
            <a:off x="0" y="-8467"/>
            <a:ext cx="12192219" cy="6874934"/>
            <a:chOff x="0" y="-8467"/>
            <a:chExt cx="12192219" cy="6874934"/>
          </a:xfrm>
        </p:grpSpPr>
        <p:sp>
          <p:nvSpPr>
            <p:cNvPr id="30" name="Freeform 29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rgbClr val="0098AA">
                <a:alpha val="5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31" name="Straight Connector 30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0098AA">
                  <a:alpha val="3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0098AA">
                  <a:alpha val="4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rgbClr val="0098AA">
                <a:alpha val="2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1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34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4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28"/>
            <p:cNvSpPr/>
            <p:nvPr/>
          </p:nvSpPr>
          <p:spPr>
            <a:xfrm>
              <a:off x="10891092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002147">
                <a:alpha val="4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29"/>
            <p:cNvSpPr/>
            <p:nvPr/>
          </p:nvSpPr>
          <p:spPr>
            <a:xfrm>
              <a:off x="10942394" y="0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147">
                <a:alpha val="4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Isosceles Triangle 38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75831" y="4316045"/>
            <a:ext cx="7708829" cy="1103292"/>
          </a:xfrm>
          <a:prstGeom prst="rect">
            <a:avLst/>
          </a:prstGeom>
          <a:solidFill>
            <a:schemeClr val="bg1">
              <a:alpha val="72000"/>
            </a:schemeClr>
          </a:solidFill>
          <a:effectLst>
            <a:softEdge rad="38100"/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This is a title page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"/>
          </p:nvPr>
        </p:nvSpPr>
        <p:spPr>
          <a:xfrm>
            <a:off x="677335" y="5419337"/>
            <a:ext cx="7707325" cy="1063381"/>
          </a:xfrm>
          <a:solidFill>
            <a:srgbClr val="0098AA">
              <a:alpha val="47000"/>
            </a:srgbClr>
          </a:solidFill>
          <a:ln>
            <a:solidFill>
              <a:srgbClr val="000000">
                <a:alpha val="47059"/>
              </a:srgbClr>
            </a:solidFill>
          </a:ln>
          <a:effectLst>
            <a:softEdge rad="38100"/>
          </a:effectLst>
        </p:spPr>
        <p:txBody>
          <a:bodyPr lIns="182880" anchor="ctr" anchorCtr="0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618"/>
          <a:stretch/>
        </p:blipFill>
        <p:spPr>
          <a:xfrm>
            <a:off x="9849753" y="6056602"/>
            <a:ext cx="2070019" cy="614797"/>
          </a:xfrm>
          <a:prstGeom prst="rect">
            <a:avLst/>
          </a:prstGeom>
        </p:spPr>
      </p:pic>
      <p:sp>
        <p:nvSpPr>
          <p:cNvPr id="1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32347" y="6364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</a:defRPr>
            </a:lvl1pPr>
          </a:lstStyle>
          <a:p>
            <a:pPr algn="l"/>
            <a:fld id="{B2C853BF-C26B-47D6-9093-18D9F9D6D1AB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0998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Presentation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" t="14812" b="8450"/>
          <a:stretch/>
        </p:blipFill>
        <p:spPr>
          <a:xfrm>
            <a:off x="-1" y="12741"/>
            <a:ext cx="12181185" cy="6851048"/>
          </a:xfrm>
          <a:prstGeom prst="rect">
            <a:avLst/>
          </a:prstGeom>
        </p:spPr>
      </p:pic>
      <p:grpSp>
        <p:nvGrpSpPr>
          <p:cNvPr id="29" name="Group 28"/>
          <p:cNvGrpSpPr/>
          <p:nvPr userDrawn="1"/>
        </p:nvGrpSpPr>
        <p:grpSpPr>
          <a:xfrm>
            <a:off x="0" y="-8467"/>
            <a:ext cx="12192219" cy="6874934"/>
            <a:chOff x="0" y="-8467"/>
            <a:chExt cx="12192219" cy="6874934"/>
          </a:xfrm>
        </p:grpSpPr>
        <p:sp>
          <p:nvSpPr>
            <p:cNvPr id="30" name="Freeform 29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rgbClr val="0098AA">
                <a:alpha val="5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31" name="Straight Connector 30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0098AA">
                  <a:alpha val="3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0098AA">
                  <a:alpha val="4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rgbClr val="0098AA">
                <a:alpha val="2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1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34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4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28"/>
            <p:cNvSpPr/>
            <p:nvPr/>
          </p:nvSpPr>
          <p:spPr>
            <a:xfrm>
              <a:off x="10891092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002147">
                <a:alpha val="4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29"/>
            <p:cNvSpPr/>
            <p:nvPr/>
          </p:nvSpPr>
          <p:spPr>
            <a:xfrm>
              <a:off x="10942394" y="0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147">
                <a:alpha val="4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Isosceles Triangle 38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75831" y="4316045"/>
            <a:ext cx="7708829" cy="1103292"/>
          </a:xfrm>
          <a:prstGeom prst="rect">
            <a:avLst/>
          </a:prstGeom>
          <a:solidFill>
            <a:schemeClr val="bg1">
              <a:alpha val="82000"/>
            </a:schemeClr>
          </a:solidFill>
          <a:effectLst>
            <a:softEdge rad="38100"/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This is a title page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"/>
          </p:nvPr>
        </p:nvSpPr>
        <p:spPr>
          <a:xfrm>
            <a:off x="677335" y="5419337"/>
            <a:ext cx="7707325" cy="1063381"/>
          </a:xfrm>
          <a:solidFill>
            <a:srgbClr val="0098AA">
              <a:alpha val="47000"/>
            </a:srgbClr>
          </a:solidFill>
          <a:ln>
            <a:solidFill>
              <a:srgbClr val="000000">
                <a:alpha val="47059"/>
              </a:srgbClr>
            </a:solidFill>
          </a:ln>
          <a:effectLst>
            <a:softEdge rad="38100"/>
          </a:effectLst>
        </p:spPr>
        <p:txBody>
          <a:bodyPr lIns="182880" anchor="ctr" anchorCtr="0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618"/>
          <a:stretch/>
        </p:blipFill>
        <p:spPr>
          <a:xfrm>
            <a:off x="9849753" y="6056602"/>
            <a:ext cx="2070019" cy="614797"/>
          </a:xfrm>
          <a:prstGeom prst="rect">
            <a:avLst/>
          </a:prstGeom>
        </p:spPr>
      </p:pic>
      <p:sp>
        <p:nvSpPr>
          <p:cNvPr id="1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32347" y="6364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Cambria" panose="02040503050406030204" pitchFamily="18" charset="0"/>
              </a:defRPr>
            </a:lvl1pPr>
          </a:lstStyle>
          <a:p>
            <a:pPr algn="l"/>
            <a:fld id="{B2C853BF-C26B-47D6-9093-18D9F9D6D1AB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7311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Presentation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2"/>
          <a:stretch/>
        </p:blipFill>
        <p:spPr>
          <a:xfrm>
            <a:off x="576469" y="-9940"/>
            <a:ext cx="10902270" cy="6867939"/>
          </a:xfrm>
          <a:prstGeom prst="rect">
            <a:avLst/>
          </a:prstGeom>
        </p:spPr>
      </p:pic>
      <p:grpSp>
        <p:nvGrpSpPr>
          <p:cNvPr id="29" name="Group 28"/>
          <p:cNvGrpSpPr/>
          <p:nvPr userDrawn="1"/>
        </p:nvGrpSpPr>
        <p:grpSpPr>
          <a:xfrm>
            <a:off x="0" y="-8467"/>
            <a:ext cx="12192219" cy="6874934"/>
            <a:chOff x="0" y="-8467"/>
            <a:chExt cx="12192219" cy="6874934"/>
          </a:xfrm>
        </p:grpSpPr>
        <p:sp>
          <p:nvSpPr>
            <p:cNvPr id="30" name="Freeform 29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rgbClr val="0098AA">
                <a:alpha val="5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31" name="Straight Connector 30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0098AA">
                  <a:alpha val="3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0098AA">
                  <a:alpha val="4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rgbClr val="0098AA">
                <a:alpha val="2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1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34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4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28"/>
            <p:cNvSpPr/>
            <p:nvPr/>
          </p:nvSpPr>
          <p:spPr>
            <a:xfrm>
              <a:off x="10891092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002147">
                <a:alpha val="4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29"/>
            <p:cNvSpPr/>
            <p:nvPr/>
          </p:nvSpPr>
          <p:spPr>
            <a:xfrm>
              <a:off x="10942394" y="0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147">
                <a:alpha val="4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Isosceles Triangle 38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75831" y="4316045"/>
            <a:ext cx="7708829" cy="1103292"/>
          </a:xfrm>
          <a:prstGeom prst="rect">
            <a:avLst/>
          </a:prstGeom>
          <a:solidFill>
            <a:schemeClr val="bg1">
              <a:alpha val="83000"/>
            </a:schemeClr>
          </a:solidFill>
          <a:effectLst>
            <a:softEdge rad="38100"/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This is a title page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"/>
          </p:nvPr>
        </p:nvSpPr>
        <p:spPr>
          <a:xfrm>
            <a:off x="677335" y="5419337"/>
            <a:ext cx="7707325" cy="1063381"/>
          </a:xfrm>
          <a:solidFill>
            <a:srgbClr val="0098AA">
              <a:alpha val="47000"/>
            </a:srgbClr>
          </a:solidFill>
          <a:ln>
            <a:solidFill>
              <a:srgbClr val="000000">
                <a:alpha val="47059"/>
              </a:srgbClr>
            </a:solidFill>
          </a:ln>
          <a:effectLst>
            <a:softEdge rad="38100"/>
          </a:effectLst>
        </p:spPr>
        <p:txBody>
          <a:bodyPr lIns="182880" anchor="ctr" anchorCtr="0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618"/>
          <a:stretch/>
        </p:blipFill>
        <p:spPr>
          <a:xfrm>
            <a:off x="9849753" y="6056602"/>
            <a:ext cx="2070019" cy="614797"/>
          </a:xfrm>
          <a:prstGeom prst="rect">
            <a:avLst/>
          </a:prstGeom>
        </p:spPr>
      </p:pic>
      <p:sp>
        <p:nvSpPr>
          <p:cNvPr id="1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32347" y="6364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</a:defRPr>
            </a:lvl1pPr>
          </a:lstStyle>
          <a:p>
            <a:pPr algn="l"/>
            <a:fld id="{B2C853BF-C26B-47D6-9093-18D9F9D6D1AB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0803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Presentation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5" b="6966"/>
          <a:stretch/>
        </p:blipFill>
        <p:spPr>
          <a:xfrm>
            <a:off x="4900579" y="-9940"/>
            <a:ext cx="5445436" cy="6867939"/>
          </a:xfrm>
          <a:prstGeom prst="rect">
            <a:avLst/>
          </a:prstGeom>
        </p:spPr>
      </p:pic>
      <p:grpSp>
        <p:nvGrpSpPr>
          <p:cNvPr id="29" name="Group 28"/>
          <p:cNvGrpSpPr/>
          <p:nvPr userDrawn="1"/>
        </p:nvGrpSpPr>
        <p:grpSpPr>
          <a:xfrm>
            <a:off x="0" y="-8467"/>
            <a:ext cx="12192219" cy="6874934"/>
            <a:chOff x="0" y="-8467"/>
            <a:chExt cx="12192219" cy="6874934"/>
          </a:xfrm>
        </p:grpSpPr>
        <p:sp>
          <p:nvSpPr>
            <p:cNvPr id="30" name="Freeform 29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rgbClr val="0098AA">
                <a:alpha val="5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31" name="Straight Connector 30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0098AA">
                  <a:alpha val="3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0098AA">
                  <a:alpha val="4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rgbClr val="0098AA">
                <a:alpha val="2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1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34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4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28"/>
            <p:cNvSpPr/>
            <p:nvPr/>
          </p:nvSpPr>
          <p:spPr>
            <a:xfrm>
              <a:off x="10891092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002147">
                <a:alpha val="4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29"/>
            <p:cNvSpPr/>
            <p:nvPr/>
          </p:nvSpPr>
          <p:spPr>
            <a:xfrm>
              <a:off x="10942394" y="0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147">
                <a:alpha val="4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Isosceles Triangle 38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75831" y="4316045"/>
            <a:ext cx="7708829" cy="1103292"/>
          </a:xfrm>
          <a:prstGeom prst="rect">
            <a:avLst/>
          </a:prstGeom>
          <a:solidFill>
            <a:schemeClr val="bg1">
              <a:alpha val="72000"/>
            </a:schemeClr>
          </a:solidFill>
          <a:effectLst>
            <a:softEdge rad="38100"/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This is a title page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"/>
          </p:nvPr>
        </p:nvSpPr>
        <p:spPr>
          <a:xfrm>
            <a:off x="677335" y="5419337"/>
            <a:ext cx="7707325" cy="1063381"/>
          </a:xfrm>
          <a:solidFill>
            <a:srgbClr val="0098AA">
              <a:alpha val="47000"/>
            </a:srgbClr>
          </a:solidFill>
          <a:ln>
            <a:solidFill>
              <a:srgbClr val="000000">
                <a:alpha val="47059"/>
              </a:srgbClr>
            </a:solidFill>
          </a:ln>
          <a:effectLst>
            <a:softEdge rad="38100"/>
          </a:effectLst>
        </p:spPr>
        <p:txBody>
          <a:bodyPr lIns="182880" anchor="ctr" anchorCtr="0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618"/>
          <a:stretch/>
        </p:blipFill>
        <p:spPr>
          <a:xfrm>
            <a:off x="9849753" y="6056602"/>
            <a:ext cx="2070019" cy="614797"/>
          </a:xfrm>
          <a:prstGeom prst="rect">
            <a:avLst/>
          </a:prstGeom>
        </p:spPr>
      </p:pic>
      <p:sp>
        <p:nvSpPr>
          <p:cNvPr id="1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32347" y="6364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</a:defRPr>
            </a:lvl1pPr>
          </a:lstStyle>
          <a:p>
            <a:pPr algn="l"/>
            <a:fld id="{B2C853BF-C26B-47D6-9093-18D9F9D6D1AB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5335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9_Presentation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grpSp>
        <p:nvGrpSpPr>
          <p:cNvPr id="29" name="Group 28"/>
          <p:cNvGrpSpPr/>
          <p:nvPr userDrawn="1"/>
        </p:nvGrpSpPr>
        <p:grpSpPr>
          <a:xfrm>
            <a:off x="0" y="-8467"/>
            <a:ext cx="12192219" cy="6874934"/>
            <a:chOff x="0" y="-8467"/>
            <a:chExt cx="12192219" cy="6874934"/>
          </a:xfrm>
        </p:grpSpPr>
        <p:sp>
          <p:nvSpPr>
            <p:cNvPr id="30" name="Freeform 29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rgbClr val="0098AA">
                <a:alpha val="5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31" name="Straight Connector 30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0098AA">
                  <a:alpha val="3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0098AA">
                  <a:alpha val="4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rgbClr val="0098AA">
                <a:alpha val="2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1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34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4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28"/>
            <p:cNvSpPr/>
            <p:nvPr/>
          </p:nvSpPr>
          <p:spPr>
            <a:xfrm>
              <a:off x="10891092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002147">
                <a:alpha val="4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29"/>
            <p:cNvSpPr/>
            <p:nvPr/>
          </p:nvSpPr>
          <p:spPr>
            <a:xfrm>
              <a:off x="10942394" y="0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147">
                <a:alpha val="4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Isosceles Triangle 38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75831" y="4316045"/>
            <a:ext cx="7708829" cy="1103292"/>
          </a:xfrm>
          <a:prstGeom prst="rect">
            <a:avLst/>
          </a:prstGeom>
          <a:solidFill>
            <a:schemeClr val="bg1">
              <a:alpha val="72000"/>
            </a:schemeClr>
          </a:solidFill>
          <a:effectLst>
            <a:softEdge rad="38100"/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This is a title page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"/>
          </p:nvPr>
        </p:nvSpPr>
        <p:spPr>
          <a:xfrm>
            <a:off x="677335" y="5419337"/>
            <a:ext cx="7707325" cy="1063381"/>
          </a:xfrm>
          <a:solidFill>
            <a:srgbClr val="0098AA">
              <a:alpha val="47000"/>
            </a:srgbClr>
          </a:solidFill>
          <a:ln>
            <a:solidFill>
              <a:srgbClr val="000000">
                <a:alpha val="47059"/>
              </a:srgbClr>
            </a:solidFill>
          </a:ln>
          <a:effectLst>
            <a:softEdge rad="38100"/>
          </a:effectLst>
        </p:spPr>
        <p:txBody>
          <a:bodyPr lIns="182880" anchor="ctr" anchorCtr="0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618"/>
          <a:stretch/>
        </p:blipFill>
        <p:spPr>
          <a:xfrm>
            <a:off x="9849753" y="6056602"/>
            <a:ext cx="2070019" cy="614797"/>
          </a:xfrm>
          <a:prstGeom prst="rect">
            <a:avLst/>
          </a:prstGeom>
        </p:spPr>
      </p:pic>
      <p:sp>
        <p:nvSpPr>
          <p:cNvPr id="1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32347" y="6364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</a:defRPr>
            </a:lvl1pPr>
          </a:lstStyle>
          <a:p>
            <a:pPr algn="l"/>
            <a:fld id="{B2C853BF-C26B-47D6-9093-18D9F9D6D1AB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9335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Presentation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60" b="10465"/>
          <a:stretch/>
        </p:blipFill>
        <p:spPr>
          <a:xfrm>
            <a:off x="0" y="-19879"/>
            <a:ext cx="12181186" cy="6867939"/>
          </a:xfrm>
          <a:prstGeom prst="rect">
            <a:avLst/>
          </a:prstGeom>
        </p:spPr>
      </p:pic>
      <p:grpSp>
        <p:nvGrpSpPr>
          <p:cNvPr id="29" name="Group 28"/>
          <p:cNvGrpSpPr/>
          <p:nvPr userDrawn="1"/>
        </p:nvGrpSpPr>
        <p:grpSpPr>
          <a:xfrm>
            <a:off x="0" y="-8467"/>
            <a:ext cx="12192219" cy="6874934"/>
            <a:chOff x="0" y="-8467"/>
            <a:chExt cx="12192219" cy="6874934"/>
          </a:xfrm>
        </p:grpSpPr>
        <p:sp>
          <p:nvSpPr>
            <p:cNvPr id="30" name="Freeform 29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rgbClr val="0098AA">
                <a:alpha val="5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31" name="Straight Connector 30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0098AA">
                  <a:alpha val="3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0098AA">
                  <a:alpha val="4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rgbClr val="0098AA">
                <a:alpha val="2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1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34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4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28"/>
            <p:cNvSpPr/>
            <p:nvPr/>
          </p:nvSpPr>
          <p:spPr>
            <a:xfrm>
              <a:off x="10891092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002147">
                <a:alpha val="4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29"/>
            <p:cNvSpPr/>
            <p:nvPr/>
          </p:nvSpPr>
          <p:spPr>
            <a:xfrm>
              <a:off x="10942394" y="0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147">
                <a:alpha val="4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Isosceles Triangle 38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75831" y="4316045"/>
            <a:ext cx="7708829" cy="1103292"/>
          </a:xfrm>
          <a:prstGeom prst="rect">
            <a:avLst/>
          </a:prstGeom>
          <a:solidFill>
            <a:schemeClr val="bg1">
              <a:alpha val="86000"/>
            </a:schemeClr>
          </a:solidFill>
          <a:effectLst>
            <a:softEdge rad="38100"/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sz="3200" baseline="0"/>
            </a:lvl1pPr>
          </a:lstStyle>
          <a:p>
            <a:r>
              <a:rPr lang="en-US" dirty="0" smtClean="0"/>
              <a:t>This is a title page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"/>
          </p:nvPr>
        </p:nvSpPr>
        <p:spPr>
          <a:xfrm>
            <a:off x="677335" y="5419337"/>
            <a:ext cx="7707325" cy="1063381"/>
          </a:xfrm>
          <a:solidFill>
            <a:srgbClr val="0098AA">
              <a:alpha val="64000"/>
            </a:srgbClr>
          </a:solidFill>
          <a:ln>
            <a:solidFill>
              <a:srgbClr val="000000">
                <a:alpha val="47059"/>
              </a:srgbClr>
            </a:solidFill>
          </a:ln>
          <a:effectLst>
            <a:softEdge rad="38100"/>
          </a:effectLst>
        </p:spPr>
        <p:txBody>
          <a:bodyPr lIns="182880" anchor="ctr" anchorCtr="0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618"/>
          <a:stretch/>
        </p:blipFill>
        <p:spPr>
          <a:xfrm>
            <a:off x="9849753" y="6056602"/>
            <a:ext cx="2070019" cy="614797"/>
          </a:xfrm>
          <a:prstGeom prst="rect">
            <a:avLst/>
          </a:prstGeom>
        </p:spPr>
      </p:pic>
      <p:sp>
        <p:nvSpPr>
          <p:cNvPr id="1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32347" y="6364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</a:defRPr>
            </a:lvl1pPr>
          </a:lstStyle>
          <a:p>
            <a:pPr algn="l"/>
            <a:fld id="{B2C853BF-C26B-47D6-9093-18D9F9D6D1AB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4426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w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Guidelines for Template Use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This template is meant for use by all DHH employees for all external presentations, but may also be used for internal purposes as well. Please contact Mary Kay </a:t>
            </a:r>
            <a:r>
              <a:rPr lang="en-US" dirty="0" err="1" smtClean="0"/>
              <a:t>Slusher</a:t>
            </a:r>
            <a:r>
              <a:rPr lang="en-US" dirty="0" smtClean="0"/>
              <a:t> in BMAC for any questions regarding how to use this template or to request any customization for a specific project.</a:t>
            </a:r>
          </a:p>
          <a:p>
            <a:pPr lvl="0"/>
            <a:r>
              <a:rPr lang="en-US" dirty="0" smtClean="0"/>
              <a:t>Do not deviate from this DHH template’s fonts. </a:t>
            </a:r>
          </a:p>
          <a:p>
            <a:pPr lvl="1"/>
            <a:r>
              <a:rPr lang="en-US" dirty="0" smtClean="0"/>
              <a:t>Cambria for header/title font and Calibri for body text font. No other fonts should be used.</a:t>
            </a:r>
          </a:p>
          <a:p>
            <a:pPr lvl="1"/>
            <a:r>
              <a:rPr lang="en-US" dirty="0" smtClean="0"/>
              <a:t>Do not enlarge any of the template fonts. You may downsize but not increase font </a:t>
            </a:r>
          </a:p>
          <a:p>
            <a:pPr lvl="0"/>
            <a:r>
              <a:rPr lang="en-US" dirty="0" smtClean="0"/>
              <a:t>Presentations get your message across better when there is enough white space for the eye to find important information. Try to only use bullet info in your presentation. </a:t>
            </a:r>
          </a:p>
          <a:p>
            <a:pPr lvl="1"/>
            <a:r>
              <a:rPr lang="en-US" dirty="0" smtClean="0"/>
              <a:t>You don’t have to fill the page.</a:t>
            </a: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0" y="-8467"/>
            <a:ext cx="12192219" cy="6874934"/>
            <a:chOff x="0" y="-8467"/>
            <a:chExt cx="12192219" cy="6874934"/>
          </a:xfrm>
        </p:grpSpPr>
        <p:sp>
          <p:nvSpPr>
            <p:cNvPr id="40" name="Freeform 39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rgbClr val="0098AA">
                <a:alpha val="5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41" name="Straight Connector 40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0098AA">
                  <a:alpha val="3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0098AA">
                  <a:alpha val="4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rgbClr val="0098AA">
                <a:alpha val="2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5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1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6" name="Isosceles Triangle 45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7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4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8" name="Rectangle 28"/>
            <p:cNvSpPr/>
            <p:nvPr/>
          </p:nvSpPr>
          <p:spPr>
            <a:xfrm>
              <a:off x="10891092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002147">
                <a:alpha val="4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9"/>
            <p:cNvSpPr/>
            <p:nvPr/>
          </p:nvSpPr>
          <p:spPr>
            <a:xfrm>
              <a:off x="10942394" y="0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147">
                <a:alpha val="4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618"/>
          <a:stretch/>
        </p:blipFill>
        <p:spPr>
          <a:xfrm>
            <a:off x="9849753" y="6056602"/>
            <a:ext cx="2070019" cy="614797"/>
          </a:xfrm>
          <a:prstGeom prst="rect">
            <a:avLst/>
          </a:prstGeom>
        </p:spPr>
      </p:pic>
      <p:sp>
        <p:nvSpPr>
          <p:cNvPr id="1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32347" y="6364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</a:defRPr>
            </a:lvl1pPr>
          </a:lstStyle>
          <a:p>
            <a:pPr algn="l"/>
            <a:fld id="{B2C853BF-C26B-47D6-9093-18D9F9D6D1AB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0540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12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11" r:id="rId10"/>
    <p:sldLayoutId id="2147483910" r:id="rId11"/>
    <p:sldLayoutId id="2147483909" r:id="rId12"/>
    <p:sldLayoutId id="2147483898" r:id="rId13"/>
    <p:sldLayoutId id="2147483899" r:id="rId14"/>
    <p:sldLayoutId id="2147483900" r:id="rId15"/>
    <p:sldLayoutId id="2147483901" r:id="rId16"/>
    <p:sldLayoutId id="2147483885" r:id="rId17"/>
    <p:sldLayoutId id="2147483888" r:id="rId18"/>
    <p:sldLayoutId id="2147483887" r:id="rId19"/>
    <p:sldLayoutId id="2147483886" r:id="rId20"/>
    <p:sldLayoutId id="2147483904" r:id="rId21"/>
    <p:sldLayoutId id="2147483903" r:id="rId22"/>
    <p:sldLayoutId id="2147483896" r:id="rId23"/>
    <p:sldLayoutId id="2147483892" r:id="rId24"/>
    <p:sldLayoutId id="2147483897" r:id="rId25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 baseline="0">
          <a:solidFill>
            <a:srgbClr val="002147"/>
          </a:solidFill>
          <a:latin typeface="Cambria" panose="02040503050406030204" pitchFamily="18" charset="0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182880" indent="-182880" algn="l" defTabSz="228600" rtl="0" eaLnBrk="1" latinLnBrk="0" hangingPunct="1">
        <a:spcBef>
          <a:spcPts val="1000"/>
        </a:spcBef>
        <a:spcAft>
          <a:spcPts val="0"/>
        </a:spcAft>
        <a:buClr>
          <a:srgbClr val="0098AA"/>
        </a:buClr>
        <a:buSzPct val="75000"/>
        <a:buFont typeface="Wingdings 3" charset="2"/>
        <a:buChar char=""/>
        <a:defRPr sz="1800" kern="1200" baseline="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+mn-cs"/>
        </a:defRPr>
      </a:lvl1pPr>
      <a:lvl2pPr marL="411480" indent="-182880" algn="l" defTabSz="228600" rtl="0" eaLnBrk="1" latinLnBrk="0" hangingPunct="1">
        <a:spcBef>
          <a:spcPts val="1000"/>
        </a:spcBef>
        <a:spcAft>
          <a:spcPts val="0"/>
        </a:spcAft>
        <a:buClr>
          <a:srgbClr val="0098AA"/>
        </a:buClr>
        <a:buSzPct val="100000"/>
        <a:buFont typeface="Wingdings 2" panose="05020102010507070707" pitchFamily="18" charset="2"/>
        <a:buChar char=""/>
        <a:defRPr sz="1600" kern="1200" baseline="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+mn-cs"/>
        </a:defRPr>
      </a:lvl2pPr>
      <a:lvl3pPr marL="640080" indent="-182880" algn="l" defTabSz="228600" rtl="0" eaLnBrk="1" latinLnBrk="0" hangingPunct="1">
        <a:spcBef>
          <a:spcPts val="1000"/>
        </a:spcBef>
        <a:spcAft>
          <a:spcPts val="0"/>
        </a:spcAft>
        <a:buClr>
          <a:srgbClr val="0098AA"/>
        </a:buClr>
        <a:buSzPct val="70000"/>
        <a:buFont typeface="Wingdings" panose="05000000000000000000" pitchFamily="2" charset="2"/>
        <a:buChar char=""/>
        <a:defRPr sz="150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+mn-cs"/>
        </a:defRPr>
      </a:lvl3pPr>
      <a:lvl4pPr marL="822960" indent="-137160" algn="l" defTabSz="228600" rtl="0" eaLnBrk="1" latinLnBrk="0" hangingPunct="1">
        <a:spcBef>
          <a:spcPts val="1000"/>
        </a:spcBef>
        <a:spcAft>
          <a:spcPts val="0"/>
        </a:spcAft>
        <a:buClr>
          <a:srgbClr val="0098AA"/>
        </a:buClr>
        <a:buSzPct val="90000"/>
        <a:buFont typeface="Wingdings 2" panose="05020102010507070707" pitchFamily="18" charset="2"/>
        <a:buChar char=""/>
        <a:defRPr sz="140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+mn-cs"/>
        </a:defRPr>
      </a:lvl4pPr>
      <a:lvl5pPr marL="960120" indent="-109728" algn="l" defTabSz="228600" rtl="0" eaLnBrk="1" latinLnBrk="0" hangingPunct="1">
        <a:spcBef>
          <a:spcPts val="1000"/>
        </a:spcBef>
        <a:spcAft>
          <a:spcPts val="0"/>
        </a:spcAft>
        <a:buClr>
          <a:srgbClr val="0098AA"/>
        </a:buClr>
        <a:buSzPct val="90000"/>
        <a:buFont typeface="Wingdings 3" panose="05040102010807070707" pitchFamily="18" charset="2"/>
        <a:buChar char=""/>
        <a:defRPr sz="130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Placeholder 20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" r="13159"/>
          <a:stretch/>
        </p:blipFill>
        <p:spPr>
          <a:xfrm>
            <a:off x="2859313" y="827315"/>
            <a:ext cx="5120640" cy="3276598"/>
          </a:xfrm>
        </p:spPr>
      </p:pic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600" dirty="0" err="1" smtClean="0"/>
              <a:t>Zika</a:t>
            </a:r>
            <a:r>
              <a:rPr lang="en-US" sz="6600" dirty="0"/>
              <a:t> </a:t>
            </a:r>
            <a:r>
              <a:rPr lang="en-US" sz="6600" dirty="0" smtClean="0"/>
              <a:t>Update</a:t>
            </a:r>
            <a:endParaRPr lang="en-US" sz="6600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 smtClean="0"/>
              <a:t>February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8960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24544"/>
            <a:ext cx="10688498" cy="979713"/>
          </a:xfrm>
        </p:spPr>
        <p:txBody>
          <a:bodyPr/>
          <a:lstStyle/>
          <a:p>
            <a:pPr algn="ctr"/>
            <a:r>
              <a:rPr lang="en-US" b="1" dirty="0" err="1" smtClean="0"/>
              <a:t>Zika</a:t>
            </a:r>
            <a:r>
              <a:rPr lang="en-US" b="1" dirty="0" smtClean="0"/>
              <a:t> Virus: Returned Travelers</a:t>
            </a:r>
            <a:endParaRPr lang="en-US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686" y="1202676"/>
            <a:ext cx="4147457" cy="5278583"/>
          </a:xfrm>
        </p:spPr>
      </p:pic>
    </p:spTree>
    <p:extLst>
      <p:ext uri="{BB962C8B-B14F-4D97-AF65-F5344CB8AC3E}">
        <p14:creationId xmlns:p14="http://schemas.microsoft.com/office/powerpoint/2010/main" val="2069370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err="1" smtClean="0"/>
              <a:t>Zika</a:t>
            </a:r>
            <a:r>
              <a:rPr lang="en-US" sz="4800" b="1" dirty="0" smtClean="0"/>
              <a:t> Virus:  Prevention</a:t>
            </a:r>
            <a:endParaRPr lang="en-US" sz="4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719754"/>
            <a:ext cx="10688498" cy="3321608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Avoid mosquito bites</a:t>
            </a:r>
          </a:p>
          <a:p>
            <a:r>
              <a:rPr lang="en-US" sz="2800" dirty="0" smtClean="0"/>
              <a:t>Use air conditioning or window and door screens when indoors</a:t>
            </a:r>
          </a:p>
          <a:p>
            <a:r>
              <a:rPr lang="en-US" sz="2800" dirty="0" smtClean="0"/>
              <a:t>Wear long sleeves and pants, and use mosquito repellents when outdoors</a:t>
            </a:r>
            <a:endParaRPr lang="en-US" sz="2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i="1" u="sng" dirty="0" smtClean="0"/>
              <a:t>There is no vaccine or preventive drug available</a:t>
            </a:r>
            <a:endParaRPr lang="en-US" i="1" u="sng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720" y="526439"/>
            <a:ext cx="2905125" cy="2866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858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/>
              <a:t>Preparedness at the Parish Level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3" y="2160589"/>
            <a:ext cx="11079237" cy="388077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/>
              <a:t>Before mosquito season:</a:t>
            </a:r>
          </a:p>
          <a:p>
            <a:r>
              <a:rPr lang="en-US" sz="2400" dirty="0" smtClean="0"/>
              <a:t>Conduct public mosquito education campaigns to focus on reducing or eliminating larval habitats</a:t>
            </a:r>
          </a:p>
          <a:p>
            <a:r>
              <a:rPr lang="en-US" sz="2400" dirty="0" smtClean="0"/>
              <a:t>Conduct surveys to determine abundance, distribution, and type of containers (large numbers of containers may translate to high risk)</a:t>
            </a:r>
          </a:p>
          <a:p>
            <a:r>
              <a:rPr lang="en-US" sz="2400" dirty="0" smtClean="0"/>
              <a:t>Initiate community wide source reduction campaign</a:t>
            </a:r>
          </a:p>
          <a:p>
            <a:r>
              <a:rPr lang="en-US" sz="2400" dirty="0" smtClean="0"/>
              <a:t>Cover, dump, modify or treat large water-holding containers with long-lasting </a:t>
            </a:r>
            <a:r>
              <a:rPr lang="en-US" sz="2400" dirty="0" err="1" smtClean="0"/>
              <a:t>larvicide</a:t>
            </a:r>
            <a:endParaRPr lang="en-US" sz="2400" dirty="0" smtClean="0"/>
          </a:p>
          <a:p>
            <a:endParaRPr lang="en-US" sz="2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pPr algn="ctr"/>
            <a:r>
              <a:rPr lang="en-US" sz="3600" b="1" i="1" u="sng" dirty="0" smtClean="0"/>
              <a:t>Vector Surveillance and Control</a:t>
            </a:r>
            <a:endParaRPr lang="en-US" sz="3600" b="1" i="1" u="sn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9571" y="211836"/>
            <a:ext cx="2660197" cy="213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256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 smtClean="0"/>
              <a:t>Preparedness at the Parish Level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946031"/>
            <a:ext cx="10688498" cy="409533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 smtClean="0"/>
              <a:t>Beginning of mosquito season:</a:t>
            </a:r>
          </a:p>
          <a:p>
            <a:r>
              <a:rPr lang="en-US" sz="2400" dirty="0" smtClean="0"/>
              <a:t>Continue public education campaigns</a:t>
            </a:r>
          </a:p>
          <a:p>
            <a:r>
              <a:rPr lang="en-US" sz="2400" dirty="0" smtClean="0"/>
              <a:t>Develop and distribute mosquito education materials and personal protection measures</a:t>
            </a:r>
          </a:p>
          <a:p>
            <a:r>
              <a:rPr lang="en-US" sz="2400" dirty="0" smtClean="0"/>
              <a:t>Initiate community wide surveys to determine presence/absence, estimate relative abundance, determine distribution, develop detailed vector distribution maps</a:t>
            </a:r>
          </a:p>
          <a:p>
            <a:r>
              <a:rPr lang="en-US" sz="2400" dirty="0" smtClean="0"/>
              <a:t>Continue community source reduction efforts</a:t>
            </a:r>
            <a:endParaRPr lang="en-US" sz="2400" dirty="0" smtClean="0">
              <a:solidFill>
                <a:srgbClr val="FF0000"/>
              </a:solidFill>
            </a:endParaRPr>
          </a:p>
          <a:p>
            <a:r>
              <a:rPr lang="en-US" sz="2400" dirty="0" smtClean="0"/>
              <a:t>Initiate preventive control to reduce mosquito populations</a:t>
            </a:r>
          </a:p>
          <a:p>
            <a:endParaRPr lang="en-US" sz="2400" dirty="0" smtClean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>
          <a:xfrm>
            <a:off x="675745" y="1301262"/>
            <a:ext cx="10690087" cy="586153"/>
          </a:xfrm>
        </p:spPr>
        <p:txBody>
          <a:bodyPr/>
          <a:lstStyle/>
          <a:p>
            <a:pPr algn="ctr"/>
            <a:r>
              <a:rPr lang="en-US" sz="3600" b="1" i="1" u="sng" dirty="0" smtClean="0"/>
              <a:t>Vector Surveillance and Control</a:t>
            </a:r>
            <a:endParaRPr lang="en-US" sz="3600" b="1" i="1" u="sng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1066799"/>
            <a:ext cx="1476376" cy="190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841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 smtClean="0"/>
              <a:t>Preparedness at the Parish Level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946031"/>
            <a:ext cx="11046580" cy="409533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b="1" dirty="0" smtClean="0"/>
              <a:t>Single or several suspected/confirmed imported/locally acquired cases:</a:t>
            </a:r>
          </a:p>
          <a:p>
            <a:r>
              <a:rPr lang="en-US" sz="2800" dirty="0" smtClean="0"/>
              <a:t>Continue public mosquito containment education campaigns</a:t>
            </a:r>
          </a:p>
          <a:p>
            <a:r>
              <a:rPr lang="en-US" sz="2800" dirty="0" smtClean="0"/>
              <a:t>Treat with long-lasting </a:t>
            </a:r>
            <a:r>
              <a:rPr lang="en-US" sz="2800" dirty="0" err="1" smtClean="0"/>
              <a:t>larvicide</a:t>
            </a:r>
            <a:r>
              <a:rPr lang="en-US" sz="2800" dirty="0" smtClean="0"/>
              <a:t> any water-holding containers that cannot be dumped, covered, discarded or otherwise modified</a:t>
            </a:r>
          </a:p>
          <a:p>
            <a:r>
              <a:rPr lang="en-US" sz="2800" dirty="0" smtClean="0"/>
              <a:t>Eliminate larval habitats within 100-200 yards/meters around a case’s home</a:t>
            </a:r>
          </a:p>
          <a:p>
            <a:r>
              <a:rPr lang="en-US" sz="2800" dirty="0" smtClean="0"/>
              <a:t>Educate the public about reported cases of disease and urge them to use insect repellents, window/door screens, and air conditioning</a:t>
            </a:r>
          </a:p>
          <a:p>
            <a:pPr marL="0" indent="0">
              <a:buNone/>
            </a:pPr>
            <a:endParaRPr lang="en-US" sz="2400" dirty="0" smtClean="0"/>
          </a:p>
          <a:p>
            <a:endParaRPr lang="en-US" sz="2800" dirty="0" smtClean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>
          <a:xfrm>
            <a:off x="675745" y="1301262"/>
            <a:ext cx="10690087" cy="586153"/>
          </a:xfrm>
        </p:spPr>
        <p:txBody>
          <a:bodyPr/>
          <a:lstStyle/>
          <a:p>
            <a:pPr algn="ctr"/>
            <a:r>
              <a:rPr lang="en-US" sz="3600" b="1" i="1" u="sng" dirty="0" smtClean="0"/>
              <a:t>Vector Surveillance and Control</a:t>
            </a:r>
            <a:endParaRPr lang="en-US" sz="3600" b="1" i="1" u="sng" dirty="0"/>
          </a:p>
        </p:txBody>
      </p:sp>
    </p:spTree>
    <p:extLst>
      <p:ext uri="{BB962C8B-B14F-4D97-AF65-F5344CB8AC3E}">
        <p14:creationId xmlns:p14="http://schemas.microsoft.com/office/powerpoint/2010/main" val="910856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 smtClean="0"/>
              <a:t>Preparedness at the Parish Level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946031"/>
            <a:ext cx="10688498" cy="409533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b="1" dirty="0" smtClean="0"/>
              <a:t>Outbreak; clusters or suspected or confirmed cases:</a:t>
            </a:r>
          </a:p>
          <a:p>
            <a:r>
              <a:rPr lang="en-US" sz="2400" dirty="0" smtClean="0"/>
              <a:t>Divide the outbreak area into operational management areas where control measures can be effectively applied to all buildings and public area within a few days</a:t>
            </a:r>
          </a:p>
          <a:p>
            <a:r>
              <a:rPr lang="en-US" sz="2400" dirty="0" smtClean="0"/>
              <a:t>Conduct door-to-door inspections &amp; mosquito control in an area-wide fashion</a:t>
            </a:r>
          </a:p>
          <a:p>
            <a:r>
              <a:rPr lang="en-US" sz="2400" dirty="0" smtClean="0"/>
              <a:t>Identify and treat, modify, or remove mosquito-producing containers</a:t>
            </a:r>
          </a:p>
          <a:p>
            <a:r>
              <a:rPr lang="en-US" sz="2400" dirty="0" smtClean="0"/>
              <a:t>Organize area/community clean-up campaigns targeting disposable containers</a:t>
            </a:r>
          </a:p>
          <a:p>
            <a:r>
              <a:rPr lang="en-US" sz="2400" dirty="0" smtClean="0"/>
              <a:t>Combine outdoor spatial or residual spraying with source reduction and </a:t>
            </a:r>
            <a:r>
              <a:rPr lang="en-US" sz="2400" dirty="0" err="1" smtClean="0"/>
              <a:t>larviciding</a:t>
            </a:r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  <a:p>
            <a:endParaRPr lang="en-US" sz="2800" dirty="0" smtClean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>
          <a:xfrm>
            <a:off x="675745" y="1301262"/>
            <a:ext cx="10690087" cy="586153"/>
          </a:xfrm>
        </p:spPr>
        <p:txBody>
          <a:bodyPr/>
          <a:lstStyle/>
          <a:p>
            <a:pPr algn="ctr"/>
            <a:r>
              <a:rPr lang="en-US" sz="3600" b="1" i="1" u="sng" dirty="0" smtClean="0"/>
              <a:t>Vector Surveillance and Control</a:t>
            </a:r>
            <a:endParaRPr lang="en-US" sz="3600" b="1" i="1" u="sng" dirty="0"/>
          </a:p>
        </p:txBody>
      </p:sp>
    </p:spTree>
    <p:extLst>
      <p:ext uri="{BB962C8B-B14F-4D97-AF65-F5344CB8AC3E}">
        <p14:creationId xmlns:p14="http://schemas.microsoft.com/office/powerpoint/2010/main" val="811194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 smtClean="0"/>
              <a:t>Preparedness at the Parish Level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946031"/>
            <a:ext cx="10688498" cy="409533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800" b="1" dirty="0" smtClean="0"/>
              <a:t>Influenza prevention campaign will reduce flu cases to reduce misdiagnosis of </a:t>
            </a:r>
            <a:r>
              <a:rPr lang="en-US" sz="2800" b="1" dirty="0" err="1" smtClean="0"/>
              <a:t>Zika</a:t>
            </a:r>
            <a:r>
              <a:rPr lang="en-US" sz="2800" b="1" dirty="0" smtClean="0"/>
              <a:t> vs. Influenza</a:t>
            </a:r>
          </a:p>
          <a:p>
            <a:r>
              <a:rPr lang="en-US" sz="2400" dirty="0" smtClean="0"/>
              <a:t>Flu Season is starting to really pick up now, with serious cases</a:t>
            </a:r>
          </a:p>
          <a:p>
            <a:r>
              <a:rPr lang="en-US" sz="2400" dirty="0" smtClean="0"/>
              <a:t>Public education campaigns to promote influenza vaccination</a:t>
            </a:r>
          </a:p>
          <a:p>
            <a:r>
              <a:rPr lang="en-US" sz="2400" dirty="0" smtClean="0"/>
              <a:t>Influenza symptoms can mirror those of </a:t>
            </a:r>
            <a:r>
              <a:rPr lang="en-US" sz="2400" dirty="0" err="1" smtClean="0"/>
              <a:t>Zika</a:t>
            </a:r>
            <a:r>
              <a:rPr lang="en-US" sz="2400" dirty="0" smtClean="0"/>
              <a:t>, by getting vaccinated you reduce the risk of misdiagnosis</a:t>
            </a:r>
          </a:p>
          <a:p>
            <a:pPr marL="0" indent="0">
              <a:buNone/>
            </a:pPr>
            <a:endParaRPr lang="en-US" sz="2400" dirty="0" smtClean="0"/>
          </a:p>
          <a:p>
            <a:endParaRPr lang="en-US" sz="2800" dirty="0" smtClean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>
          <a:xfrm>
            <a:off x="675745" y="1301262"/>
            <a:ext cx="10690087" cy="586153"/>
          </a:xfrm>
        </p:spPr>
        <p:txBody>
          <a:bodyPr/>
          <a:lstStyle/>
          <a:p>
            <a:pPr algn="ctr"/>
            <a:r>
              <a:rPr lang="en-US" sz="3600" b="1" i="1" u="sng" dirty="0" smtClean="0"/>
              <a:t>Influenza Prevention</a:t>
            </a:r>
            <a:endParaRPr lang="en-US" sz="3600" b="1" i="1" u="sn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761" y="4509766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260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 smtClean="0"/>
              <a:t>Preparedness at the Parish Level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946031"/>
            <a:ext cx="10688498" cy="4095331"/>
          </a:xfrm>
        </p:spPr>
        <p:txBody>
          <a:bodyPr>
            <a:noAutofit/>
          </a:bodyPr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Social distancing keeps us safe from many infections, simple rules!</a:t>
            </a:r>
          </a:p>
          <a:p>
            <a:pPr algn="ctr"/>
            <a:endParaRPr lang="en-US" sz="2400" dirty="0" smtClean="0">
              <a:solidFill>
                <a:schemeClr val="tx1"/>
              </a:solidFill>
            </a:endParaRPr>
          </a:p>
          <a:p>
            <a:r>
              <a:rPr lang="en-US" sz="2400" dirty="0" smtClean="0">
                <a:solidFill>
                  <a:schemeClr val="tx1"/>
                </a:solidFill>
              </a:rPr>
              <a:t>Social distancing helps prevent spread of many viruses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Stay home if you are sick!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Wash hands frequently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Teach &amp; remind community regarding respiratory etiquette such as covering sneezes and coughs, use and discarding of tissues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Make tissues and hand sanitizers readily available to the public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Disinfect frequently touches surfaces (doorknobs, phone)</a:t>
            </a:r>
          </a:p>
          <a:p>
            <a:pPr marL="0" indent="0">
              <a:buNone/>
            </a:pPr>
            <a:endParaRPr lang="en-US" sz="2400" dirty="0" smtClean="0"/>
          </a:p>
          <a:p>
            <a:endParaRPr lang="en-US" sz="2800" dirty="0" smtClean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>
          <a:xfrm>
            <a:off x="675745" y="1301262"/>
            <a:ext cx="10690087" cy="586153"/>
          </a:xfrm>
        </p:spPr>
        <p:txBody>
          <a:bodyPr/>
          <a:lstStyle/>
          <a:p>
            <a:pPr algn="ctr"/>
            <a:r>
              <a:rPr lang="en-US" sz="3600" b="1" i="1" u="sng" dirty="0" smtClean="0">
                <a:solidFill>
                  <a:schemeClr val="tx1"/>
                </a:solidFill>
              </a:rPr>
              <a:t>Social Distancing</a:t>
            </a:r>
            <a:endParaRPr lang="en-US" sz="3600" b="1" i="1" u="sng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533" y="2373086"/>
            <a:ext cx="1771650" cy="2024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949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 smtClean="0"/>
              <a:t>Preparedness at the Parish Level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lang="en-US" sz="2400" dirty="0" smtClean="0"/>
          </a:p>
          <a:p>
            <a:r>
              <a:rPr lang="en-US" sz="2400" dirty="0" smtClean="0"/>
              <a:t>Not yet appropriate for </a:t>
            </a:r>
            <a:r>
              <a:rPr lang="en-US" sz="2400" dirty="0" err="1" smtClean="0"/>
              <a:t>Zika</a:t>
            </a:r>
            <a:r>
              <a:rPr lang="en-US" sz="2400" dirty="0" smtClean="0"/>
              <a:t>, as there is no medication or vaccination, however participation with the health system promotes partnerships and planning</a:t>
            </a:r>
          </a:p>
          <a:p>
            <a:r>
              <a:rPr lang="en-US" sz="2400" dirty="0" smtClean="0"/>
              <a:t>Points of Dispensing (PODS) are used to quickly and accurately dispense medications, vaccines, or medical assets (PPE) to a large number of people, building on community and healthcare partnerships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pPr algn="ctr"/>
            <a:r>
              <a:rPr lang="en-US" i="1" u="sng" dirty="0" smtClean="0"/>
              <a:t>Participation in Health Preparedness – Points of Dispensing</a:t>
            </a:r>
            <a:endParaRPr lang="en-US" i="1" u="sn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492" y="92242"/>
            <a:ext cx="1872343" cy="187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22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3549" y="658649"/>
            <a:ext cx="10688498" cy="964537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     Preparedness at the Parish Level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895600"/>
            <a:ext cx="10688498" cy="3145762"/>
          </a:xfrm>
        </p:spPr>
        <p:txBody>
          <a:bodyPr>
            <a:noAutofit/>
          </a:bodyPr>
          <a:lstStyle/>
          <a:p>
            <a:r>
              <a:rPr lang="en-US" sz="2400" dirty="0" smtClean="0"/>
              <a:t>Requires each parish to develop a Planning Team which should be represented by Emergency Management, Law Enforcement, Public Health, and other partners.</a:t>
            </a:r>
          </a:p>
          <a:p>
            <a:r>
              <a:rPr lang="en-US" sz="2400" dirty="0" smtClean="0"/>
              <a:t>Planning team should assess the parish as a whole and determine the needs of the population and resources the parish has to address those needs</a:t>
            </a:r>
          </a:p>
          <a:p>
            <a:r>
              <a:rPr lang="en-US" sz="2400" dirty="0" smtClean="0"/>
              <a:t>Engage community businesses, universities, organizations, </a:t>
            </a:r>
            <a:r>
              <a:rPr lang="en-US" sz="2400" dirty="0" err="1" smtClean="0"/>
              <a:t>etc</a:t>
            </a:r>
            <a:r>
              <a:rPr lang="en-US" sz="2400" dirty="0" smtClean="0"/>
              <a:t> </a:t>
            </a:r>
          </a:p>
          <a:p>
            <a:r>
              <a:rPr lang="en-US" sz="2400" dirty="0" smtClean="0"/>
              <a:t>POD Toolkits are available from Center for Community Preparedness and Regional Public Health offices</a:t>
            </a:r>
            <a:endParaRPr lang="en-US" sz="2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>
          <a:xfrm>
            <a:off x="652299" y="2306063"/>
            <a:ext cx="10690087" cy="576262"/>
          </a:xfrm>
        </p:spPr>
        <p:txBody>
          <a:bodyPr/>
          <a:lstStyle/>
          <a:p>
            <a:pPr algn="ctr"/>
            <a:r>
              <a:rPr lang="en-US" i="1" u="sng" dirty="0" smtClean="0"/>
              <a:t>Participation in Health Community Preparedness –Points of Dispensing</a:t>
            </a:r>
            <a:endParaRPr lang="en-US" i="1" u="sng" dirty="0"/>
          </a:p>
        </p:txBody>
      </p:sp>
      <p:pic>
        <p:nvPicPr>
          <p:cNvPr id="1026" name="Picture 2" descr="C:\Users\bsibley\AppData\Local\Microsoft\Windows\Temporary Internet Files\Content.IE5\8C4TYRPK\create-community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7077" y="332802"/>
            <a:ext cx="2016003" cy="2010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bsibley\AppData\Local\Microsoft\Windows\Temporary Internet Files\Content.IE5\Q7FLX4TW\community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569" y="1337899"/>
            <a:ext cx="2778370" cy="1028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184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6000" b="1" dirty="0" err="1" smtClean="0"/>
              <a:t>Zika</a:t>
            </a:r>
            <a:r>
              <a:rPr lang="en-US" sz="6000" b="1" dirty="0" smtClean="0"/>
              <a:t>-Affected Areas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719431"/>
            <a:ext cx="10688498" cy="4673348"/>
          </a:xfrm>
        </p:spPr>
        <p:txBody>
          <a:bodyPr>
            <a:no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800" dirty="0"/>
              <a:t>Prior to 2015, </a:t>
            </a:r>
            <a:r>
              <a:rPr lang="en-US" sz="2800" dirty="0" err="1"/>
              <a:t>Zika</a:t>
            </a:r>
            <a:r>
              <a:rPr lang="en-US" sz="2800" dirty="0"/>
              <a:t> virus outbreaks in Africa, Southeast Asia, &amp; Pacific Islands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800" dirty="0"/>
              <a:t>In May 2015, first confirmed </a:t>
            </a:r>
            <a:r>
              <a:rPr lang="en-US" sz="2800" dirty="0" err="1"/>
              <a:t>Zika</a:t>
            </a:r>
            <a:r>
              <a:rPr lang="en-US" sz="2800" dirty="0"/>
              <a:t> virus </a:t>
            </a:r>
            <a:r>
              <a:rPr lang="en-US" sz="2800" dirty="0" smtClean="0"/>
              <a:t>                                          infections </a:t>
            </a:r>
            <a:r>
              <a:rPr lang="en-US" sz="2800" dirty="0"/>
              <a:t>in </a:t>
            </a:r>
            <a:r>
              <a:rPr lang="en-US" sz="2800" dirty="0" smtClean="0"/>
              <a:t>Brazil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800" dirty="0" smtClean="0"/>
              <a:t>No </a:t>
            </a:r>
            <a:r>
              <a:rPr lang="en-US" sz="2800" dirty="0"/>
              <a:t>locally transmitted cases in </a:t>
            </a:r>
            <a:r>
              <a:rPr lang="en-US" sz="2800" dirty="0" smtClean="0"/>
              <a:t>continental U.S</a:t>
            </a:r>
            <a:r>
              <a:rPr lang="en-US" sz="2800" dirty="0"/>
              <a:t>., </a:t>
            </a:r>
            <a:endParaRPr lang="en-US" sz="2800" dirty="0" smtClean="0"/>
          </a:p>
          <a:p>
            <a:pPr marL="0" indent="0">
              <a:lnSpc>
                <a:spcPts val="2000"/>
              </a:lnSpc>
              <a:buNone/>
            </a:pPr>
            <a:r>
              <a:rPr lang="en-US" sz="2800" dirty="0"/>
              <a:t>	  </a:t>
            </a:r>
            <a:r>
              <a:rPr lang="en-US" sz="2800" dirty="0" smtClean="0"/>
              <a:t>but </a:t>
            </a:r>
            <a:r>
              <a:rPr lang="en-US" sz="2800" dirty="0"/>
              <a:t>cases reported in returning </a:t>
            </a:r>
            <a:r>
              <a:rPr lang="en-US" sz="2800" dirty="0" smtClean="0"/>
              <a:t>travelers</a:t>
            </a:r>
            <a:endParaRPr lang="en-US" sz="2800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As of January 22, 2016, local transmission had been identified in at least 20 countries or territories in the Americas, including Puerto </a:t>
            </a:r>
            <a:r>
              <a:rPr lang="en-US" sz="2800" dirty="0" smtClean="0">
                <a:solidFill>
                  <a:schemeClr val="tx1"/>
                </a:solidFill>
              </a:rPr>
              <a:t>Rico 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284" y="2188029"/>
            <a:ext cx="3495460" cy="2368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079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 err="1" smtClean="0"/>
              <a:t>Zika</a:t>
            </a:r>
            <a:r>
              <a:rPr lang="en-US" sz="4000" b="1"/>
              <a:t> </a:t>
            </a:r>
            <a:r>
              <a:rPr lang="en-US" sz="4000" b="1" smtClean="0"/>
              <a:t>Update  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OPH will continue to monitor the situation and provide updates</a:t>
            </a:r>
          </a:p>
          <a:p>
            <a:r>
              <a:rPr lang="en-US" sz="2800" dirty="0"/>
              <a:t>S</a:t>
            </a:r>
            <a:r>
              <a:rPr lang="en-US" sz="2800" dirty="0" smtClean="0"/>
              <a:t>tart preparing now</a:t>
            </a:r>
          </a:p>
          <a:p>
            <a:r>
              <a:rPr lang="en-US" sz="2800" dirty="0" smtClean="0"/>
              <a:t>Understand </a:t>
            </a:r>
            <a:r>
              <a:rPr lang="en-US" sz="2800" dirty="0" err="1" smtClean="0"/>
              <a:t>Zika</a:t>
            </a:r>
            <a:r>
              <a:rPr lang="en-US" sz="2800" dirty="0" smtClean="0"/>
              <a:t>, it’s transmission and prevention</a:t>
            </a:r>
          </a:p>
          <a:p>
            <a:r>
              <a:rPr lang="en-US" sz="2800" dirty="0" smtClean="0"/>
              <a:t>Prepare your community to reduce mosquito populations</a:t>
            </a:r>
          </a:p>
          <a:p>
            <a:r>
              <a:rPr lang="en-US" sz="2800" dirty="0" smtClean="0"/>
              <a:t>Encourage flu shots!</a:t>
            </a:r>
          </a:p>
          <a:p>
            <a:r>
              <a:rPr lang="en-US" sz="2800" dirty="0" smtClean="0"/>
              <a:t>Participate in health related community preparedness</a:t>
            </a:r>
            <a:endParaRPr lang="en-US" sz="2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pPr algn="ctr"/>
            <a:r>
              <a:rPr lang="en-US" i="1" u="sng" dirty="0" smtClean="0"/>
              <a:t>Conclusion</a:t>
            </a:r>
            <a:endParaRPr lang="en-US" i="1" u="sng" dirty="0"/>
          </a:p>
        </p:txBody>
      </p:sp>
    </p:spTree>
    <p:extLst>
      <p:ext uri="{BB962C8B-B14F-4D97-AF65-F5344CB8AC3E}">
        <p14:creationId xmlns:p14="http://schemas.microsoft.com/office/powerpoint/2010/main" val="985885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6600" b="1" dirty="0" smtClean="0"/>
              <a:t>Current Situation</a:t>
            </a:r>
            <a:endParaRPr lang="en-US" sz="6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2800" dirty="0" smtClean="0"/>
              <a:t>February 1, 2016:  World Health Organization declares </a:t>
            </a:r>
            <a:r>
              <a:rPr lang="en-US" sz="2800" dirty="0" err="1" smtClean="0"/>
              <a:t>Zika</a:t>
            </a:r>
            <a:r>
              <a:rPr lang="en-US" sz="2800" dirty="0" smtClean="0"/>
              <a:t> an International Public Health Emergency</a:t>
            </a:r>
          </a:p>
          <a:p>
            <a:r>
              <a:rPr lang="en-US" sz="2800" dirty="0" smtClean="0"/>
              <a:t>With recent outbreaks, the number of </a:t>
            </a:r>
            <a:r>
              <a:rPr lang="en-US" sz="2800" dirty="0" err="1" smtClean="0"/>
              <a:t>Zika</a:t>
            </a:r>
            <a:r>
              <a:rPr lang="en-US" sz="2800" dirty="0" smtClean="0"/>
              <a:t> cases among travelers visiting or returning to the United States will likely increase.</a:t>
            </a:r>
          </a:p>
          <a:p>
            <a:r>
              <a:rPr lang="en-US" sz="2800" dirty="0" smtClean="0"/>
              <a:t>These imported cases could result in local spread of the virus in some areas of the United States.</a:t>
            </a:r>
          </a:p>
          <a:p>
            <a:r>
              <a:rPr lang="en-US" sz="2800" dirty="0" smtClean="0"/>
              <a:t>There are NO current cases yet reported in Louisiana</a:t>
            </a:r>
          </a:p>
          <a:p>
            <a:r>
              <a:rPr lang="en-US" sz="2800" dirty="0" err="1" smtClean="0"/>
              <a:t>Zika</a:t>
            </a:r>
            <a:r>
              <a:rPr lang="en-US" sz="2800" dirty="0" smtClean="0"/>
              <a:t> virus will likely continue to </a:t>
            </a:r>
            <a:r>
              <a:rPr lang="en-US" sz="2800" dirty="0" smtClean="0">
                <a:solidFill>
                  <a:schemeClr val="tx1"/>
                </a:solidFill>
              </a:rPr>
              <a:t>spread and it is difficult to </a:t>
            </a:r>
            <a:r>
              <a:rPr lang="en-US" sz="2800" dirty="0" smtClean="0"/>
              <a:t>determine how the virus will spread over time</a:t>
            </a:r>
            <a:r>
              <a:rPr lang="en-US" sz="2800" dirty="0"/>
              <a:t>. </a:t>
            </a:r>
            <a:endParaRPr lang="en-US" sz="2800" dirty="0" smtClean="0">
              <a:solidFill>
                <a:srgbClr val="FF0000"/>
              </a:solidFill>
            </a:endParaRPr>
          </a:p>
          <a:p>
            <a:r>
              <a:rPr lang="en-US" sz="2800" dirty="0"/>
              <a:t>Mosquitoes capable of carrying </a:t>
            </a:r>
            <a:r>
              <a:rPr lang="en-US" sz="2800" dirty="0" err="1"/>
              <a:t>Zika</a:t>
            </a:r>
            <a:r>
              <a:rPr lang="en-US" sz="2800" dirty="0"/>
              <a:t> </a:t>
            </a:r>
            <a:r>
              <a:rPr lang="en-US" sz="2800" dirty="0" smtClean="0"/>
              <a:t>virus are found </a:t>
            </a:r>
            <a:r>
              <a:rPr lang="en-US" sz="2800" dirty="0"/>
              <a:t>in </a:t>
            </a:r>
            <a:r>
              <a:rPr lang="en-US" sz="2800" dirty="0" smtClean="0"/>
              <a:t>Louisiana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586" y="215568"/>
            <a:ext cx="260985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042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6000" b="1" dirty="0" err="1" smtClean="0"/>
              <a:t>Zika</a:t>
            </a:r>
            <a:r>
              <a:rPr lang="en-US" sz="6000" b="1" dirty="0" smtClean="0"/>
              <a:t> Virus: Transmission</a:t>
            </a:r>
            <a:endParaRPr lang="en-US" sz="6000" b="1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Transmitted to people through the bite of an infected </a:t>
            </a:r>
            <a:r>
              <a:rPr lang="en-US" sz="2400" i="1" dirty="0" err="1" smtClean="0"/>
              <a:t>Aedes</a:t>
            </a:r>
            <a:r>
              <a:rPr lang="en-US" sz="2400" dirty="0" smtClean="0"/>
              <a:t> species mosquito</a:t>
            </a:r>
          </a:p>
          <a:p>
            <a:r>
              <a:rPr lang="en-US" sz="2400" dirty="0" smtClean="0"/>
              <a:t>Mosquitoes lay eggs in and near standing water</a:t>
            </a:r>
          </a:p>
          <a:p>
            <a:r>
              <a:rPr lang="en-US" sz="2400" dirty="0" smtClean="0"/>
              <a:t>They are aggressive daytime biters.  Live near and prefer to bite humans</a:t>
            </a:r>
          </a:p>
          <a:p>
            <a:r>
              <a:rPr lang="en-US" sz="2400" dirty="0" smtClean="0"/>
              <a:t>Mosquitoes become infected when they feed on a person already infected with the virus</a:t>
            </a:r>
          </a:p>
          <a:p>
            <a:r>
              <a:rPr lang="en-US" sz="2400" dirty="0" smtClean="0"/>
              <a:t>Infected mosquitoes can then spread the virus to other people through bites</a:t>
            </a:r>
          </a:p>
          <a:p>
            <a:r>
              <a:rPr lang="en-US" sz="2400" dirty="0" smtClean="0"/>
              <a:t>Spread of the virus through blood transfusion and sexual contact have been reported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28889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370115"/>
            <a:ext cx="10688498" cy="990600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 err="1" smtClean="0"/>
              <a:t>Zika</a:t>
            </a:r>
            <a:r>
              <a:rPr lang="en-US" sz="4800" b="1" dirty="0" smtClean="0"/>
              <a:t> Virus:  Mosquito Distribution</a:t>
            </a:r>
            <a:endParaRPr lang="en-US" sz="4800" b="1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371" y="1304696"/>
            <a:ext cx="6133386" cy="5259843"/>
          </a:xfrm>
        </p:spPr>
      </p:pic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>
          <a:xfrm>
            <a:off x="675745" y="-108857"/>
            <a:ext cx="10690087" cy="108857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02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 err="1" smtClean="0"/>
              <a:t>Zika</a:t>
            </a:r>
            <a:r>
              <a:rPr lang="en-US" sz="4800" b="1" dirty="0" smtClean="0"/>
              <a:t> </a:t>
            </a:r>
            <a:r>
              <a:rPr lang="en-US" sz="4800" b="1" dirty="0"/>
              <a:t>Virus: </a:t>
            </a:r>
            <a:r>
              <a:rPr lang="en-US" sz="4800" b="1" dirty="0" smtClean="0"/>
              <a:t>Symptoms</a:t>
            </a:r>
            <a:br>
              <a:rPr lang="en-US" sz="4800" b="1" dirty="0" smtClean="0"/>
            </a:br>
            <a:r>
              <a:rPr lang="en-US" sz="2000" i="1" dirty="0" smtClean="0"/>
              <a:t>About one in five people infected with </a:t>
            </a:r>
            <a:r>
              <a:rPr lang="en-US" sz="2000" i="1" dirty="0" err="1" smtClean="0"/>
              <a:t>Zika</a:t>
            </a:r>
            <a:r>
              <a:rPr lang="en-US" sz="2000" i="1" dirty="0" smtClean="0"/>
              <a:t> Virus become symptomatic</a:t>
            </a:r>
            <a:endParaRPr lang="en-US" sz="48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677333" y="1852246"/>
            <a:ext cx="5897637" cy="4583722"/>
          </a:xfrm>
        </p:spPr>
        <p:txBody>
          <a:bodyPr>
            <a:noAutofit/>
          </a:bodyPr>
          <a:lstStyle/>
          <a:p>
            <a:r>
              <a:rPr lang="en-US" sz="2400" dirty="0" smtClean="0"/>
              <a:t>Majority of persons infected with </a:t>
            </a:r>
            <a:r>
              <a:rPr lang="en-US" sz="2400" dirty="0" err="1" smtClean="0"/>
              <a:t>Zika</a:t>
            </a:r>
            <a:r>
              <a:rPr lang="en-US" sz="2400" dirty="0" smtClean="0"/>
              <a:t> Virus are asymptomatic</a:t>
            </a:r>
          </a:p>
          <a:p>
            <a:r>
              <a:rPr lang="en-US" sz="2400" dirty="0"/>
              <a:t>Clinical illness usually mild, lasting several days to a week</a:t>
            </a:r>
          </a:p>
          <a:p>
            <a:r>
              <a:rPr lang="en-US" sz="2400" dirty="0" smtClean="0"/>
              <a:t>Characteristic findings include sudden onset of fever, red flat rash, joint pain, and red itchy eyes</a:t>
            </a:r>
          </a:p>
          <a:p>
            <a:r>
              <a:rPr lang="en-US" sz="2400" dirty="0" smtClean="0"/>
              <a:t>Major risk is to the developing fetus of pregnant women, causing miscarriage and birth defects (microcephaly)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771" y="2051539"/>
            <a:ext cx="4896002" cy="3120324"/>
          </a:xfrm>
        </p:spPr>
      </p:pic>
    </p:spTree>
    <p:extLst>
      <p:ext uri="{BB962C8B-B14F-4D97-AF65-F5344CB8AC3E}">
        <p14:creationId xmlns:p14="http://schemas.microsoft.com/office/powerpoint/2010/main" val="1742233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6000" b="1" dirty="0" err="1"/>
              <a:t>Zika</a:t>
            </a:r>
            <a:r>
              <a:rPr lang="en-US" sz="6000" b="1" dirty="0"/>
              <a:t> Virus: </a:t>
            </a:r>
            <a:r>
              <a:rPr lang="en-US" sz="6000" b="1" dirty="0" smtClean="0"/>
              <a:t>Diagnosis</a:t>
            </a:r>
            <a:endParaRPr lang="en-US" sz="60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77334" y="1629509"/>
            <a:ext cx="10688498" cy="4630614"/>
          </a:xfrm>
        </p:spPr>
        <p:txBody>
          <a:bodyPr>
            <a:noAutofit/>
          </a:bodyPr>
          <a:lstStyle/>
          <a:p>
            <a:r>
              <a:rPr lang="en-US" sz="2400" dirty="0" smtClean="0"/>
              <a:t>Travel from an affected area AND sudden onset of fever, red flat rash, joint pain, with red itchy eyes </a:t>
            </a:r>
          </a:p>
          <a:p>
            <a:r>
              <a:rPr lang="en-US" sz="2400" dirty="0" smtClean="0"/>
              <a:t>A lab test (RT-PCR) should be performed on serum specimens collected within the first week of illness</a:t>
            </a:r>
          </a:p>
          <a:p>
            <a:r>
              <a:rPr lang="en-US" sz="2400" dirty="0" smtClean="0"/>
              <a:t>Substantial serological cross-reactivity with other similar viral infections</a:t>
            </a:r>
          </a:p>
          <a:p>
            <a:r>
              <a:rPr lang="en-US" sz="2400" dirty="0" smtClean="0"/>
              <a:t>No commercially available test for </a:t>
            </a:r>
            <a:r>
              <a:rPr lang="en-US" sz="2400" dirty="0" err="1" smtClean="0"/>
              <a:t>Zika</a:t>
            </a:r>
            <a:r>
              <a:rPr lang="en-US" sz="2400" dirty="0" smtClean="0"/>
              <a:t> Virus</a:t>
            </a:r>
          </a:p>
          <a:p>
            <a:r>
              <a:rPr lang="en-US" sz="2400" dirty="0"/>
              <a:t>T</a:t>
            </a:r>
            <a:r>
              <a:rPr lang="en-US" sz="2400" dirty="0" smtClean="0"/>
              <a:t>esting performed at CDC </a:t>
            </a:r>
            <a:r>
              <a:rPr lang="en-US" sz="2400" dirty="0" err="1" smtClean="0"/>
              <a:t>Arbovirus</a:t>
            </a:r>
            <a:r>
              <a:rPr lang="en-US" sz="2400" dirty="0" smtClean="0"/>
              <a:t> Diagnosis Laboratory 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7207" y="365863"/>
            <a:ext cx="857250" cy="204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417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dirty="0" err="1" smtClean="0"/>
              <a:t>Zika</a:t>
            </a:r>
            <a:r>
              <a:rPr lang="en-US" sz="5400" b="1" dirty="0" smtClean="0"/>
              <a:t> Virus: Treatment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sz="2800" dirty="0" smtClean="0"/>
              <a:t>Supportive care: rest, fluids, and use of pain relievers and fever reducers</a:t>
            </a:r>
          </a:p>
          <a:p>
            <a:r>
              <a:rPr lang="en-US" sz="2800" dirty="0" smtClean="0"/>
              <a:t>Avoid Aspirin and other non-steroidal anti-inflammatory drugs (NSAIDs) until Dengue can be ruled out</a:t>
            </a:r>
          </a:p>
          <a:p>
            <a:r>
              <a:rPr lang="en-US" sz="2800" dirty="0" smtClean="0"/>
              <a:t>In particular, pregnant women who have a fever should be treated with acetaminophen (Tylenol)</a:t>
            </a:r>
          </a:p>
          <a:p>
            <a:endParaRPr lang="en-US" sz="2800" dirty="0" smtClean="0"/>
          </a:p>
          <a:p>
            <a:r>
              <a:rPr lang="en-US" sz="2800" dirty="0" smtClean="0"/>
              <a:t>IMPORTANT!!!  Protect from further mosquito exposure during the first few days of illness to reduce further transmission!!</a:t>
            </a:r>
            <a:endParaRPr lang="en-US" sz="2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i="1" u="sng" dirty="0" smtClean="0"/>
              <a:t>No specific antiviral treatment is available – generally supportive treatment</a:t>
            </a:r>
            <a:endParaRPr lang="en-US" i="1" u="sng" dirty="0"/>
          </a:p>
        </p:txBody>
      </p:sp>
    </p:spTree>
    <p:extLst>
      <p:ext uri="{BB962C8B-B14F-4D97-AF65-F5344CB8AC3E}">
        <p14:creationId xmlns:p14="http://schemas.microsoft.com/office/powerpoint/2010/main" val="3197297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err="1" smtClean="0"/>
              <a:t>Zika</a:t>
            </a:r>
            <a:r>
              <a:rPr lang="en-US" sz="4800" b="1" dirty="0" smtClean="0"/>
              <a:t> Virus:  Travel Advisory</a:t>
            </a:r>
            <a:endParaRPr lang="en-US" sz="4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>
                <a:solidFill>
                  <a:schemeClr val="tx1"/>
                </a:solidFill>
              </a:rPr>
              <a:t>All travelers should take steps to avoid mosquito bites to prevent </a:t>
            </a:r>
            <a:r>
              <a:rPr lang="en-US" sz="2400" dirty="0" err="1" smtClean="0">
                <a:solidFill>
                  <a:schemeClr val="tx1"/>
                </a:solidFill>
              </a:rPr>
              <a:t>Zika</a:t>
            </a:r>
            <a:r>
              <a:rPr lang="en-US" sz="2400" dirty="0" smtClean="0">
                <a:solidFill>
                  <a:schemeClr val="tx1"/>
                </a:solidFill>
              </a:rPr>
              <a:t> virus infection and other mosquito-borne diseases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Pregnant women should consider postponing travel to any area where </a:t>
            </a:r>
            <a:r>
              <a:rPr lang="en-US" sz="2400" dirty="0" err="1" smtClean="0">
                <a:solidFill>
                  <a:schemeClr val="tx1"/>
                </a:solidFill>
              </a:rPr>
              <a:t>Zika</a:t>
            </a:r>
            <a:r>
              <a:rPr lang="en-US" sz="2400" dirty="0" smtClean="0">
                <a:solidFill>
                  <a:schemeClr val="tx1"/>
                </a:solidFill>
              </a:rPr>
              <a:t> transmission is ongoing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Healthcare providers are encouraged to report suspect </a:t>
            </a:r>
            <a:r>
              <a:rPr lang="en-US" sz="2400" dirty="0" err="1" smtClean="0">
                <a:solidFill>
                  <a:schemeClr val="tx1"/>
                </a:solidFill>
              </a:rPr>
              <a:t>Zika</a:t>
            </a:r>
            <a:r>
              <a:rPr lang="en-US" sz="2400" dirty="0" smtClean="0">
                <a:solidFill>
                  <a:schemeClr val="tx1"/>
                </a:solidFill>
              </a:rPr>
              <a:t> virus cases to Louisiana Office of Public Health at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200" dirty="0" smtClean="0">
                <a:solidFill>
                  <a:schemeClr val="tx1"/>
                </a:solidFill>
              </a:rPr>
              <a:t>800-256-2748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i="1" u="sng" dirty="0" smtClean="0"/>
              <a:t>As of February 2016, CDC advises:</a:t>
            </a:r>
            <a:endParaRPr lang="en-US" i="1" u="sn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750" y="362683"/>
            <a:ext cx="2533650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58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Custom 2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0098AA"/>
      </a:accent1>
      <a:accent2>
        <a:srgbClr val="002147"/>
      </a:accent2>
      <a:accent3>
        <a:srgbClr val="00B1C4"/>
      </a:accent3>
      <a:accent4>
        <a:srgbClr val="8AD394"/>
      </a:accent4>
      <a:accent5>
        <a:srgbClr val="005ABC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HH_PrsntnTmple_2015_TEMPLATE.pptx" id="{0ECDA061-C0F1-4A6D-AE54-FA17D641BC7A}" vid="{A4C16152-6DA5-4B7E-B0F0-CB4C5073B88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1581</TotalTime>
  <Words>1153</Words>
  <Application>Microsoft Office PowerPoint</Application>
  <PresentationFormat>Widescreen</PresentationFormat>
  <Paragraphs>121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Arial</vt:lpstr>
      <vt:lpstr>Calibri</vt:lpstr>
      <vt:lpstr>Cambria</vt:lpstr>
      <vt:lpstr>Georgia</vt:lpstr>
      <vt:lpstr>Trebuchet MS</vt:lpstr>
      <vt:lpstr>Wingdings</vt:lpstr>
      <vt:lpstr>Wingdings 2</vt:lpstr>
      <vt:lpstr>Wingdings 3</vt:lpstr>
      <vt:lpstr>Facet</vt:lpstr>
      <vt:lpstr>Zika Update</vt:lpstr>
      <vt:lpstr>Zika-Affected Areas</vt:lpstr>
      <vt:lpstr>Current Situation</vt:lpstr>
      <vt:lpstr>Zika Virus: Transmission</vt:lpstr>
      <vt:lpstr>Zika Virus:  Mosquito Distribution</vt:lpstr>
      <vt:lpstr>Zika Virus: Symptoms About one in five people infected with Zika Virus become symptomatic</vt:lpstr>
      <vt:lpstr>Zika Virus: Diagnosis</vt:lpstr>
      <vt:lpstr>Zika Virus: Treatment</vt:lpstr>
      <vt:lpstr>Zika Virus:  Travel Advisory</vt:lpstr>
      <vt:lpstr>Zika Virus: Returned Travelers</vt:lpstr>
      <vt:lpstr>Zika Virus:  Prevention</vt:lpstr>
      <vt:lpstr>Preparedness at the Parish Level</vt:lpstr>
      <vt:lpstr>Preparedness at the Parish Level</vt:lpstr>
      <vt:lpstr>Preparedness at the Parish Level</vt:lpstr>
      <vt:lpstr>Preparedness at the Parish Level</vt:lpstr>
      <vt:lpstr>Preparedness at the Parish Level</vt:lpstr>
      <vt:lpstr>Preparedness at the Parish Level</vt:lpstr>
      <vt:lpstr>Preparedness at the Parish Level</vt:lpstr>
      <vt:lpstr>     Preparedness at the Parish Level</vt:lpstr>
      <vt:lpstr>Zika Update  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Mary K. Slusher</dc:creator>
  <cp:lastModifiedBy>Mardrah Starks-Robinson</cp:lastModifiedBy>
  <cp:revision>126</cp:revision>
  <cp:lastPrinted>2015-09-15T20:43:55Z</cp:lastPrinted>
  <dcterms:created xsi:type="dcterms:W3CDTF">2015-09-15T20:11:55Z</dcterms:created>
  <dcterms:modified xsi:type="dcterms:W3CDTF">2016-02-05T22:26:20Z</dcterms:modified>
</cp:coreProperties>
</file>